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9"/>
  </p:handoutMasterIdLst>
  <p:sldIdLst>
    <p:sldId id="256" r:id="rId2"/>
    <p:sldId id="257" r:id="rId3"/>
    <p:sldId id="259" r:id="rId4"/>
    <p:sldId id="260" r:id="rId5"/>
    <p:sldId id="262" r:id="rId6"/>
    <p:sldId id="261" r:id="rId7"/>
    <p:sldId id="258" r:id="rId8"/>
    <p:sldId id="263" r:id="rId9"/>
    <p:sldId id="272" r:id="rId10"/>
    <p:sldId id="273" r:id="rId11"/>
    <p:sldId id="265" r:id="rId12"/>
    <p:sldId id="267" r:id="rId13"/>
    <p:sldId id="268" r:id="rId14"/>
    <p:sldId id="269" r:id="rId15"/>
    <p:sldId id="270" r:id="rId16"/>
    <p:sldId id="271" r:id="rId17"/>
    <p:sldId id="274" r:id="rId18"/>
  </p:sldIdLst>
  <p:sldSz cx="12192000" cy="6858000"/>
  <p:notesSz cx="9942513" cy="6810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9" d="100"/>
          <a:sy n="69" d="100"/>
        </p:scale>
        <p:origin x="5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FD0-43CD-9523-9C6BB7E86F6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FD0-43CD-9523-9C6BB7E86F6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FD0-43CD-9523-9C6BB7E86F6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FD0-43CD-9523-9C6BB7E86F6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body</c:v>
                </c:pt>
                <c:pt idx="1">
                  <c:v>voice</c:v>
                </c:pt>
                <c:pt idx="2">
                  <c:v>words</c:v>
                </c:pt>
              </c:strCache>
            </c:strRef>
          </c:cat>
          <c:val>
            <c:numRef>
              <c:f>Sheet1!$B$2:$B$5</c:f>
              <c:numCache>
                <c:formatCode>0%</c:formatCode>
                <c:ptCount val="4"/>
                <c:pt idx="0">
                  <c:v>0.55000000000000004</c:v>
                </c:pt>
                <c:pt idx="1">
                  <c:v>0.38</c:v>
                </c:pt>
                <c:pt idx="2">
                  <c:v>7.0000000000000007E-2</c:v>
                </c:pt>
              </c:numCache>
            </c:numRef>
          </c:val>
          <c:extLst>
            <c:ext xmlns:c16="http://schemas.microsoft.com/office/drawing/2014/chart" uri="{C3380CC4-5D6E-409C-BE32-E72D297353CC}">
              <c16:uniqueId val="{00000008-3FD0-43CD-9523-9C6BB7E86F6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3"/>
        <c:delete val="1"/>
      </c:legendEntry>
      <c:layout>
        <c:manualLayout>
          <c:xMode val="edge"/>
          <c:yMode val="edge"/>
          <c:x val="0.72795534176989651"/>
          <c:y val="2.2894917638655029E-2"/>
          <c:w val="0.18239618467001364"/>
          <c:h val="0.9112934691374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8422" cy="34170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31790" y="1"/>
            <a:ext cx="4308422" cy="341701"/>
          </a:xfrm>
          <a:prstGeom prst="rect">
            <a:avLst/>
          </a:prstGeom>
        </p:spPr>
        <p:txBody>
          <a:bodyPr vert="horz" lIns="91440" tIns="45720" rIns="91440" bIns="45720" rtlCol="0"/>
          <a:lstStyle>
            <a:lvl1pPr algn="r">
              <a:defRPr sz="1200"/>
            </a:lvl1pPr>
          </a:lstStyle>
          <a:p>
            <a:fld id="{4B7726AF-B1F4-47E1-857F-3889AB8ECE78}" type="datetimeFigureOut">
              <a:rPr lang="en-GB" smtClean="0"/>
              <a:t>05/10/2020</a:t>
            </a:fld>
            <a:endParaRPr lang="en-GB"/>
          </a:p>
        </p:txBody>
      </p:sp>
      <p:sp>
        <p:nvSpPr>
          <p:cNvPr id="4" name="Footer Placeholder 3"/>
          <p:cNvSpPr>
            <a:spLocks noGrp="1"/>
          </p:cNvSpPr>
          <p:nvPr>
            <p:ph type="ftr" sz="quarter" idx="2"/>
          </p:nvPr>
        </p:nvSpPr>
        <p:spPr>
          <a:xfrm>
            <a:off x="0" y="6468675"/>
            <a:ext cx="4308422" cy="3417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31790" y="6468675"/>
            <a:ext cx="4308422" cy="341700"/>
          </a:xfrm>
          <a:prstGeom prst="rect">
            <a:avLst/>
          </a:prstGeom>
        </p:spPr>
        <p:txBody>
          <a:bodyPr vert="horz" lIns="91440" tIns="45720" rIns="91440" bIns="45720" rtlCol="0" anchor="b"/>
          <a:lstStyle>
            <a:lvl1pPr algn="r">
              <a:defRPr sz="1200"/>
            </a:lvl1pPr>
          </a:lstStyle>
          <a:p>
            <a:fld id="{28F12BD8-A9E9-4A38-97BE-8FCC59722BA2}" type="slidenum">
              <a:rPr lang="en-GB" smtClean="0"/>
              <a:t>‹#›</a:t>
            </a:fld>
            <a:endParaRPr lang="en-GB"/>
          </a:p>
        </p:txBody>
      </p:sp>
    </p:spTree>
    <p:extLst>
      <p:ext uri="{BB962C8B-B14F-4D97-AF65-F5344CB8AC3E}">
        <p14:creationId xmlns:p14="http://schemas.microsoft.com/office/powerpoint/2010/main" val="31903840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3098562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266509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03354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4107478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2075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1175505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539070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217462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321767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D703A8-86E5-4234-A4E5-39997CD0FB33}"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474082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D703A8-86E5-4234-A4E5-39997CD0FB33}"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162835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D703A8-86E5-4234-A4E5-39997CD0FB33}" type="datetimeFigureOut">
              <a:rPr lang="en-GB" smtClean="0"/>
              <a:t>05/10/2020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32832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D703A8-86E5-4234-A4E5-39997CD0FB33}" type="datetimeFigureOut">
              <a:rPr lang="en-GB" smtClean="0"/>
              <a:t>05/10/2020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20858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703A8-86E5-4234-A4E5-39997CD0FB33}" type="datetimeFigureOut">
              <a:rPr lang="en-GB" smtClean="0"/>
              <a:t>05/10/2020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1128339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D703A8-86E5-4234-A4E5-39997CD0FB33}"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48189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3D703A8-86E5-4234-A4E5-39997CD0FB33}"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A42A93-D904-46F7-8510-CFC518E45DB0}" type="slidenum">
              <a:rPr lang="en-GB" smtClean="0"/>
              <a:t>‹#›</a:t>
            </a:fld>
            <a:endParaRPr lang="en-GB"/>
          </a:p>
        </p:txBody>
      </p:sp>
    </p:spTree>
    <p:extLst>
      <p:ext uri="{BB962C8B-B14F-4D97-AF65-F5344CB8AC3E}">
        <p14:creationId xmlns:p14="http://schemas.microsoft.com/office/powerpoint/2010/main" val="879359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3D703A8-86E5-4234-A4E5-39997CD0FB33}" type="datetimeFigureOut">
              <a:rPr lang="en-GB" smtClean="0"/>
              <a:t>05/10/2020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A42A93-D904-46F7-8510-CFC518E45DB0}" type="slidenum">
              <a:rPr lang="en-GB" smtClean="0"/>
              <a:t>‹#›</a:t>
            </a:fld>
            <a:endParaRPr lang="en-GB"/>
          </a:p>
        </p:txBody>
      </p:sp>
    </p:spTree>
    <p:extLst>
      <p:ext uri="{BB962C8B-B14F-4D97-AF65-F5344CB8AC3E}">
        <p14:creationId xmlns:p14="http://schemas.microsoft.com/office/powerpoint/2010/main" val="32060705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4469" y="261257"/>
            <a:ext cx="9144000" cy="3487783"/>
          </a:xfrm>
        </p:spPr>
        <p:txBody>
          <a:bodyPr>
            <a:normAutofit fontScale="90000"/>
          </a:bodyPr>
          <a:lstStyle/>
          <a:p>
            <a:r>
              <a:rPr lang="en-GB" sz="3100" b="1" dirty="0" smtClean="0"/>
              <a:t/>
            </a:r>
            <a:br>
              <a:rPr lang="en-GB" sz="3100" b="1" dirty="0" smtClean="0"/>
            </a:br>
            <a:r>
              <a:rPr lang="en-GB" sz="3100" b="1" dirty="0"/>
              <a:t/>
            </a:r>
            <a:br>
              <a:rPr lang="en-GB" sz="3100" b="1" dirty="0"/>
            </a:br>
            <a:r>
              <a:rPr lang="en-GB" sz="3100" b="1" dirty="0" smtClean="0"/>
              <a:t>Workshop </a:t>
            </a:r>
            <a:r>
              <a:rPr lang="en-GB" sz="3100" b="1" dirty="0"/>
              <a:t>4:  Mediation and </a:t>
            </a:r>
            <a:r>
              <a:rPr lang="en-GB" sz="3100" b="1" dirty="0" smtClean="0"/>
              <a:t>Communication </a:t>
            </a:r>
            <a:r>
              <a:rPr lang="en-GB" sz="3100" b="1" dirty="0"/>
              <a:t>skills</a:t>
            </a:r>
            <a:r>
              <a:rPr lang="en-GB" sz="3100" dirty="0"/>
              <a:t> </a:t>
            </a:r>
            <a:r>
              <a:rPr lang="en-GB" sz="3100" b="1" dirty="0" smtClean="0"/>
              <a:t/>
            </a:r>
            <a:br>
              <a:rPr lang="en-GB" sz="3100" b="1" dirty="0" smtClean="0"/>
            </a:br>
            <a:r>
              <a:rPr lang="en-GB" sz="3100" dirty="0"/>
              <a:t/>
            </a:r>
            <a:br>
              <a:rPr lang="en-GB" sz="3100" dirty="0"/>
            </a:br>
            <a:r>
              <a:rPr lang="en-GB" sz="3100" i="1" dirty="0"/>
              <a:t>“Getting the best from those tricky meetings and difficult conversations – tips and strategies to manage those challenging situations that we all face</a:t>
            </a:r>
            <a:r>
              <a:rPr lang="en-GB" sz="3100" i="1" dirty="0" smtClean="0"/>
              <a:t>” </a:t>
            </a:r>
            <a:endParaRPr lang="en-GB" dirty="0"/>
          </a:p>
        </p:txBody>
      </p:sp>
      <p:sp>
        <p:nvSpPr>
          <p:cNvPr id="3" name="Subtitle 2"/>
          <p:cNvSpPr>
            <a:spLocks noGrp="1"/>
          </p:cNvSpPr>
          <p:nvPr>
            <p:ph type="subTitle" idx="1"/>
          </p:nvPr>
        </p:nvSpPr>
        <p:spPr>
          <a:xfrm>
            <a:off x="1563188" y="4637312"/>
            <a:ext cx="7241177" cy="1182189"/>
          </a:xfrm>
        </p:spPr>
        <p:txBody>
          <a:bodyPr>
            <a:normAutofit/>
          </a:bodyPr>
          <a:lstStyle/>
          <a:p>
            <a:r>
              <a:rPr lang="en-GB" sz="2800" dirty="0" smtClean="0"/>
              <a:t>National IASS Conference, Aston University</a:t>
            </a:r>
          </a:p>
          <a:p>
            <a:r>
              <a:rPr lang="en-GB" sz="2800" dirty="0" smtClean="0"/>
              <a:t>15</a:t>
            </a:r>
            <a:r>
              <a:rPr lang="en-GB" sz="2800" baseline="30000" dirty="0" smtClean="0"/>
              <a:t>th</a:t>
            </a:r>
            <a:r>
              <a:rPr lang="en-GB" sz="2800" dirty="0" smtClean="0"/>
              <a:t> May 2019</a:t>
            </a:r>
            <a:endParaRPr lang="en-GB" dirty="0"/>
          </a:p>
        </p:txBody>
      </p:sp>
    </p:spTree>
    <p:extLst>
      <p:ext uri="{BB962C8B-B14F-4D97-AF65-F5344CB8AC3E}">
        <p14:creationId xmlns:p14="http://schemas.microsoft.com/office/powerpoint/2010/main" val="807721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1787" y="413657"/>
            <a:ext cx="8596668" cy="762000"/>
          </a:xfrm>
        </p:spPr>
        <p:txBody>
          <a:bodyPr/>
          <a:lstStyle/>
          <a:p>
            <a:r>
              <a:rPr lang="en-GB" dirty="0" smtClean="0"/>
              <a:t>Area Specific issues</a:t>
            </a:r>
            <a:endParaRPr lang="en-GB" dirty="0"/>
          </a:p>
        </p:txBody>
      </p:sp>
      <p:sp>
        <p:nvSpPr>
          <p:cNvPr id="3" name="Content Placeholder 2"/>
          <p:cNvSpPr>
            <a:spLocks noGrp="1"/>
          </p:cNvSpPr>
          <p:nvPr>
            <p:ph idx="1"/>
          </p:nvPr>
        </p:nvSpPr>
        <p:spPr>
          <a:xfrm>
            <a:off x="962782" y="1449977"/>
            <a:ext cx="8596668" cy="5408023"/>
          </a:xfrm>
        </p:spPr>
        <p:txBody>
          <a:bodyPr>
            <a:noAutofit/>
          </a:bodyPr>
          <a:lstStyle/>
          <a:p>
            <a:r>
              <a:rPr lang="en-GB" sz="2400" dirty="0"/>
              <a:t>Know exactly what provision is available for pupils in your area and beyond, the access criteria and availability.  Keep abreast of developments on behalf of those in need.</a:t>
            </a:r>
          </a:p>
          <a:p>
            <a:r>
              <a:rPr lang="en-GB" sz="2400" dirty="0"/>
              <a:t>Ensure that parents/carers/young people are clear about their rights under the </a:t>
            </a:r>
            <a:r>
              <a:rPr lang="en-GB" sz="2400" dirty="0" err="1"/>
              <a:t>CoP</a:t>
            </a:r>
            <a:r>
              <a:rPr lang="en-GB" sz="2400" dirty="0"/>
              <a:t> and the ‘internal’ criteria used by their Local Authority; </a:t>
            </a:r>
            <a:endParaRPr lang="en-GB" sz="2400" dirty="0" smtClean="0"/>
          </a:p>
          <a:p>
            <a:pPr marL="0" indent="0">
              <a:buNone/>
            </a:pPr>
            <a:r>
              <a:rPr lang="en-GB" sz="2400" dirty="0" smtClean="0"/>
              <a:t> </a:t>
            </a:r>
          </a:p>
          <a:p>
            <a:pPr marL="0" indent="0">
              <a:buNone/>
            </a:pPr>
            <a:r>
              <a:rPr lang="en-GB" sz="3200" b="1" dirty="0" smtClean="0"/>
              <a:t>Group Discussion;</a:t>
            </a:r>
            <a:endParaRPr lang="en-GB" sz="3200" b="1" dirty="0"/>
          </a:p>
          <a:p>
            <a:r>
              <a:rPr lang="en-GB" sz="3200" dirty="0" smtClean="0"/>
              <a:t>Examples of internal issues? </a:t>
            </a:r>
          </a:p>
          <a:p>
            <a:r>
              <a:rPr lang="en-GB" sz="3200" dirty="0" smtClean="0"/>
              <a:t>And </a:t>
            </a:r>
            <a:r>
              <a:rPr lang="en-GB" sz="3200" dirty="0"/>
              <a:t>what can </a:t>
            </a:r>
            <a:r>
              <a:rPr lang="en-GB" sz="3200" dirty="0" smtClean="0"/>
              <a:t>help? </a:t>
            </a:r>
            <a:endParaRPr lang="en-GB" sz="3200" dirty="0"/>
          </a:p>
        </p:txBody>
      </p:sp>
    </p:spTree>
    <p:extLst>
      <p:ext uri="{BB962C8B-B14F-4D97-AF65-F5344CB8AC3E}">
        <p14:creationId xmlns:p14="http://schemas.microsoft.com/office/powerpoint/2010/main" val="2897598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196" y="204648"/>
            <a:ext cx="8596668" cy="775063"/>
          </a:xfrm>
        </p:spPr>
        <p:txBody>
          <a:bodyPr>
            <a:normAutofit/>
          </a:bodyPr>
          <a:lstStyle/>
          <a:p>
            <a:r>
              <a:rPr lang="en-GB" dirty="0" smtClean="0"/>
              <a:t>Tricky situations and what might help</a:t>
            </a:r>
            <a:endParaRPr lang="en-GB" dirty="0"/>
          </a:p>
        </p:txBody>
      </p:sp>
      <p:sp>
        <p:nvSpPr>
          <p:cNvPr id="3" name="Content Placeholder 2"/>
          <p:cNvSpPr>
            <a:spLocks noGrp="1"/>
          </p:cNvSpPr>
          <p:nvPr>
            <p:ph idx="1"/>
          </p:nvPr>
        </p:nvSpPr>
        <p:spPr>
          <a:xfrm>
            <a:off x="539860" y="966650"/>
            <a:ext cx="9061340" cy="5891350"/>
          </a:xfrm>
        </p:spPr>
        <p:txBody>
          <a:bodyPr>
            <a:normAutofit/>
          </a:bodyPr>
          <a:lstStyle/>
          <a:p>
            <a:pPr marL="0" indent="0">
              <a:buNone/>
            </a:pPr>
            <a:r>
              <a:rPr lang="en-GB" sz="2400" b="1" dirty="0" smtClean="0"/>
              <a:t>Regularly, </a:t>
            </a:r>
            <a:r>
              <a:rPr lang="en-GB" sz="2400" dirty="0" smtClean="0"/>
              <a:t>during meetings, SENDIASS staff find themselves dealing with unresolved conflict between home and school.  It can be helped by using basic mediation style communication.  This is the process to go through to ensure that people (parents and/or professionals) feel they are genuinely being heard;</a:t>
            </a:r>
          </a:p>
          <a:p>
            <a:pPr marL="0" indent="0">
              <a:buNone/>
            </a:pPr>
            <a:endParaRPr lang="en-GB" sz="2400" dirty="0"/>
          </a:p>
          <a:p>
            <a:pPr>
              <a:buFont typeface="Wingdings" panose="05000000000000000000" pitchFamily="2" charset="2"/>
              <a:buChar char="§"/>
            </a:pPr>
            <a:r>
              <a:rPr lang="en-GB" sz="2400" b="1" u="sng" dirty="0" smtClean="0"/>
              <a:t>Explain</a:t>
            </a:r>
            <a:r>
              <a:rPr lang="en-GB" sz="2400" dirty="0" smtClean="0"/>
              <a:t> – Give those present the opportunity to try and resolve the issue once and for all. Set the scene and let them know that they will be given uninterrupted time to talk.</a:t>
            </a:r>
            <a:endParaRPr lang="en-GB" sz="2400" b="1" u="sng" dirty="0"/>
          </a:p>
          <a:p>
            <a:pPr>
              <a:buFont typeface="Wingdings" panose="05000000000000000000" pitchFamily="2" charset="2"/>
              <a:buChar char="§"/>
            </a:pPr>
            <a:r>
              <a:rPr lang="en-GB" sz="2400" b="1" u="sng" dirty="0" smtClean="0"/>
              <a:t>Encourage</a:t>
            </a:r>
            <a:r>
              <a:rPr lang="en-GB" sz="2400" dirty="0" smtClean="0"/>
              <a:t> </a:t>
            </a:r>
            <a:r>
              <a:rPr lang="en-GB" sz="2400" dirty="0"/>
              <a:t>– be </a:t>
            </a:r>
            <a:r>
              <a:rPr lang="en-GB" sz="2400" dirty="0" smtClean="0"/>
              <a:t>encouraging, </a:t>
            </a:r>
            <a:r>
              <a:rPr lang="en-GB" sz="2400" dirty="0"/>
              <a:t>as the person is making their </a:t>
            </a:r>
            <a:r>
              <a:rPr lang="en-GB" sz="2400" dirty="0" smtClean="0"/>
              <a:t>point</a:t>
            </a:r>
            <a:r>
              <a:rPr lang="en-GB" sz="2400" dirty="0"/>
              <a:t>.</a:t>
            </a:r>
            <a:r>
              <a:rPr lang="en-GB" sz="2400" dirty="0" smtClean="0"/>
              <a:t> You </a:t>
            </a:r>
            <a:r>
              <a:rPr lang="en-GB" sz="2400" dirty="0"/>
              <a:t>may feel inclined to </a:t>
            </a:r>
            <a:r>
              <a:rPr lang="en-GB" sz="2400" dirty="0" smtClean="0"/>
              <a:t>try and answer </a:t>
            </a:r>
            <a:r>
              <a:rPr lang="en-GB" sz="2400" dirty="0"/>
              <a:t>the objection straight </a:t>
            </a:r>
            <a:r>
              <a:rPr lang="en-GB" sz="2400" dirty="0" smtClean="0"/>
              <a:t>away. </a:t>
            </a:r>
            <a:r>
              <a:rPr lang="en-GB" sz="2400" dirty="0"/>
              <a:t>This is not the most effective way of handling </a:t>
            </a:r>
            <a:r>
              <a:rPr lang="en-GB" sz="2400" dirty="0" smtClean="0"/>
              <a:t>the concern.  </a:t>
            </a:r>
            <a:r>
              <a:rPr lang="en-GB" sz="2400" dirty="0"/>
              <a:t>Instead, </a:t>
            </a:r>
            <a:r>
              <a:rPr lang="en-GB" sz="2400" dirty="0" smtClean="0"/>
              <a:t>listen </a:t>
            </a:r>
            <a:r>
              <a:rPr lang="en-GB" sz="2400" dirty="0"/>
              <a:t>carefully to what they have to say.  Show </a:t>
            </a:r>
            <a:r>
              <a:rPr lang="en-GB" sz="2400" dirty="0" smtClean="0"/>
              <a:t>empathy. </a:t>
            </a:r>
            <a:r>
              <a:rPr lang="en-GB" sz="2400" dirty="0"/>
              <a:t>This diffuses antagonism or resistance.</a:t>
            </a:r>
          </a:p>
          <a:p>
            <a:endParaRPr lang="en-GB" dirty="0"/>
          </a:p>
        </p:txBody>
      </p:sp>
    </p:spTree>
    <p:extLst>
      <p:ext uri="{BB962C8B-B14F-4D97-AF65-F5344CB8AC3E}">
        <p14:creationId xmlns:p14="http://schemas.microsoft.com/office/powerpoint/2010/main" val="1208073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6275"/>
            <a:ext cx="8596668" cy="879565"/>
          </a:xfrm>
        </p:spPr>
        <p:txBody>
          <a:bodyPr>
            <a:normAutofit/>
          </a:bodyPr>
          <a:lstStyle/>
          <a:p>
            <a:r>
              <a:rPr lang="en-GB" dirty="0" smtClean="0"/>
              <a:t>Continued…</a:t>
            </a:r>
            <a:endParaRPr lang="en-GB" dirty="0"/>
          </a:p>
        </p:txBody>
      </p:sp>
      <p:sp>
        <p:nvSpPr>
          <p:cNvPr id="3" name="Content Placeholder 2"/>
          <p:cNvSpPr>
            <a:spLocks noGrp="1"/>
          </p:cNvSpPr>
          <p:nvPr>
            <p:ph idx="1"/>
          </p:nvPr>
        </p:nvSpPr>
        <p:spPr>
          <a:xfrm>
            <a:off x="391886" y="875213"/>
            <a:ext cx="9405257" cy="5656216"/>
          </a:xfrm>
        </p:spPr>
        <p:txBody>
          <a:bodyPr>
            <a:normAutofit/>
          </a:bodyPr>
          <a:lstStyle/>
          <a:p>
            <a:r>
              <a:rPr lang="en-GB" sz="2400" b="1" u="sng" dirty="0" smtClean="0"/>
              <a:t>Question</a:t>
            </a:r>
            <a:r>
              <a:rPr lang="en-GB" sz="2400" dirty="0" smtClean="0"/>
              <a:t> – ask a question to find out more.  This enables you (and others present) to ascertain their interests and gives you all more chance of finding an answer.  Use statements such as ‘can you explain more about that?’ This does not mean you are agreeing with the person – you are merely agreeing with their right to express their concerns more fully.</a:t>
            </a:r>
          </a:p>
          <a:p>
            <a:r>
              <a:rPr lang="en-GB" sz="2400" b="1" u="sng" dirty="0" smtClean="0"/>
              <a:t>Use active listening</a:t>
            </a:r>
            <a:r>
              <a:rPr lang="en-GB" sz="2400" dirty="0" smtClean="0"/>
              <a:t> – (in meetings) demonstrate </a:t>
            </a:r>
            <a:r>
              <a:rPr lang="en-GB" sz="2400" dirty="0"/>
              <a:t>that you are listening by paying full attention. </a:t>
            </a:r>
            <a:r>
              <a:rPr lang="en-GB" sz="2400" dirty="0" smtClean="0"/>
              <a:t>Use eye </a:t>
            </a:r>
            <a:r>
              <a:rPr lang="en-GB" sz="2400" dirty="0"/>
              <a:t>contact, nodding etc.  This helps you to listen and shows the other person that you are anxious to understand them.</a:t>
            </a:r>
          </a:p>
          <a:p>
            <a:r>
              <a:rPr lang="en-GB" sz="2400" b="1" u="sng" dirty="0"/>
              <a:t>Summarise</a:t>
            </a:r>
            <a:r>
              <a:rPr lang="en-GB" sz="2400" dirty="0"/>
              <a:t> – state </a:t>
            </a:r>
            <a:r>
              <a:rPr lang="en-GB" sz="2400" dirty="0" smtClean="0"/>
              <a:t>your </a:t>
            </a:r>
            <a:r>
              <a:rPr lang="en-GB" sz="2400" dirty="0"/>
              <a:t>understanding of what you believe they have just said and ask them if you have summarised correctly.  </a:t>
            </a:r>
            <a:r>
              <a:rPr lang="en-GB" sz="2400" dirty="0" smtClean="0"/>
              <a:t>Clarify exactly what their issue is, and if you need to go back to the beginning do so..</a:t>
            </a:r>
            <a:endParaRPr lang="en-GB" sz="2400" dirty="0"/>
          </a:p>
        </p:txBody>
      </p:sp>
    </p:spTree>
    <p:extLst>
      <p:ext uri="{BB962C8B-B14F-4D97-AF65-F5344CB8AC3E}">
        <p14:creationId xmlns:p14="http://schemas.microsoft.com/office/powerpoint/2010/main" val="2550030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3212"/>
            <a:ext cx="8596668" cy="748937"/>
          </a:xfrm>
        </p:spPr>
        <p:txBody>
          <a:bodyPr/>
          <a:lstStyle/>
          <a:p>
            <a:r>
              <a:rPr lang="en-GB" dirty="0" smtClean="0"/>
              <a:t>Offering your response..</a:t>
            </a:r>
            <a:endParaRPr lang="en-GB" dirty="0"/>
          </a:p>
        </p:txBody>
      </p:sp>
      <p:sp>
        <p:nvSpPr>
          <p:cNvPr id="3" name="Content Placeholder 2"/>
          <p:cNvSpPr>
            <a:spLocks noGrp="1"/>
          </p:cNvSpPr>
          <p:nvPr>
            <p:ph idx="1"/>
          </p:nvPr>
        </p:nvSpPr>
        <p:spPr>
          <a:xfrm>
            <a:off x="391885" y="862149"/>
            <a:ext cx="9653451" cy="5408023"/>
          </a:xfrm>
        </p:spPr>
        <p:txBody>
          <a:bodyPr>
            <a:noAutofit/>
          </a:bodyPr>
          <a:lstStyle/>
          <a:p>
            <a:pPr marL="0" indent="0">
              <a:buNone/>
            </a:pPr>
            <a:r>
              <a:rPr lang="en-GB" sz="2400" b="1" u="sng" dirty="0"/>
              <a:t>Respond </a:t>
            </a:r>
            <a:r>
              <a:rPr lang="en-GB" sz="2400" dirty="0" smtClean="0"/>
              <a:t>– based on the situation. There tends </a:t>
            </a:r>
            <a:r>
              <a:rPr lang="en-GB" sz="2400" dirty="0"/>
              <a:t>to be four main reasons why objections occur in the first place.  If the objection is;</a:t>
            </a:r>
          </a:p>
          <a:p>
            <a:r>
              <a:rPr lang="en-GB" sz="2400" b="1" u="sng" dirty="0"/>
              <a:t>A misconception </a:t>
            </a:r>
            <a:r>
              <a:rPr lang="en-GB" sz="2400" dirty="0"/>
              <a:t>– clarify and </a:t>
            </a:r>
            <a:r>
              <a:rPr lang="en-GB" sz="2400" dirty="0" smtClean="0"/>
              <a:t>respond</a:t>
            </a:r>
            <a:endParaRPr lang="en-GB" sz="2400" dirty="0"/>
          </a:p>
          <a:p>
            <a:r>
              <a:rPr lang="en-GB" sz="2400" b="1" u="sng" dirty="0"/>
              <a:t>Scepticism</a:t>
            </a:r>
            <a:r>
              <a:rPr lang="en-GB" sz="2400" dirty="0"/>
              <a:t> – prove that </a:t>
            </a:r>
            <a:r>
              <a:rPr lang="en-GB" sz="2400" dirty="0" smtClean="0"/>
              <a:t>what is being offered is </a:t>
            </a:r>
            <a:r>
              <a:rPr lang="en-GB" sz="2400" dirty="0"/>
              <a:t>valid through examples, references or other solid evidence</a:t>
            </a:r>
          </a:p>
          <a:p>
            <a:r>
              <a:rPr lang="en-GB" sz="2400" b="1" u="sng" dirty="0"/>
              <a:t>A real drawback </a:t>
            </a:r>
            <a:r>
              <a:rPr lang="en-GB" sz="2400" dirty="0"/>
              <a:t>– show how the advantages outweigh the disadvantages</a:t>
            </a:r>
          </a:p>
          <a:p>
            <a:r>
              <a:rPr lang="en-GB" sz="2400" b="1" u="sng" dirty="0"/>
              <a:t>A </a:t>
            </a:r>
            <a:r>
              <a:rPr lang="en-GB" sz="2400" b="1" u="sng" dirty="0" smtClean="0"/>
              <a:t>valid </a:t>
            </a:r>
            <a:r>
              <a:rPr lang="en-GB" sz="2400" b="1" u="sng" dirty="0"/>
              <a:t>complaint </a:t>
            </a:r>
            <a:r>
              <a:rPr lang="en-GB" sz="2400" dirty="0"/>
              <a:t>– show your responsiveness </a:t>
            </a:r>
            <a:r>
              <a:rPr lang="en-GB" sz="2400" dirty="0" smtClean="0"/>
              <a:t>by offering the relevant complaints policy or route of complaint</a:t>
            </a:r>
          </a:p>
          <a:p>
            <a:r>
              <a:rPr lang="en-GB" sz="2400" b="1" u="sng" dirty="0" smtClean="0"/>
              <a:t>Check</a:t>
            </a:r>
            <a:r>
              <a:rPr lang="en-GB" sz="2400" dirty="0" smtClean="0"/>
              <a:t> – Check </a:t>
            </a:r>
            <a:r>
              <a:rPr lang="en-GB" sz="2400" dirty="0"/>
              <a:t>to see if the </a:t>
            </a:r>
            <a:r>
              <a:rPr lang="en-GB" sz="2400" dirty="0" smtClean="0"/>
              <a:t>concern </a:t>
            </a:r>
            <a:r>
              <a:rPr lang="en-GB" sz="2400" dirty="0"/>
              <a:t>has been resolved.  If not, start the process again by encouraging the individual and by asking questions to draw out the real objection. Repeat the entire process until you are sure the </a:t>
            </a:r>
            <a:r>
              <a:rPr lang="en-GB" sz="2400" dirty="0" smtClean="0"/>
              <a:t>issue </a:t>
            </a:r>
            <a:r>
              <a:rPr lang="en-GB" sz="2400" dirty="0"/>
              <a:t>has been </a:t>
            </a:r>
            <a:r>
              <a:rPr lang="en-GB" sz="2400" dirty="0" smtClean="0"/>
              <a:t>fully </a:t>
            </a:r>
            <a:r>
              <a:rPr lang="en-GB" sz="2400" dirty="0"/>
              <a:t>resolved</a:t>
            </a:r>
          </a:p>
        </p:txBody>
      </p:sp>
    </p:spTree>
    <p:extLst>
      <p:ext uri="{BB962C8B-B14F-4D97-AF65-F5344CB8AC3E}">
        <p14:creationId xmlns:p14="http://schemas.microsoft.com/office/powerpoint/2010/main" val="261044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48343"/>
            <a:ext cx="8754049" cy="735874"/>
          </a:xfrm>
        </p:spPr>
        <p:txBody>
          <a:bodyPr>
            <a:normAutofit/>
          </a:bodyPr>
          <a:lstStyle/>
          <a:p>
            <a:r>
              <a:rPr lang="en-GB" dirty="0" smtClean="0"/>
              <a:t>Additional communication tips</a:t>
            </a:r>
            <a:endParaRPr lang="en-GB" dirty="0"/>
          </a:p>
        </p:txBody>
      </p:sp>
      <p:sp>
        <p:nvSpPr>
          <p:cNvPr id="3" name="Content Placeholder 2"/>
          <p:cNvSpPr>
            <a:spLocks noGrp="1"/>
          </p:cNvSpPr>
          <p:nvPr>
            <p:ph idx="1"/>
          </p:nvPr>
        </p:nvSpPr>
        <p:spPr>
          <a:xfrm>
            <a:off x="756023" y="1476103"/>
            <a:ext cx="8596668" cy="5499463"/>
          </a:xfrm>
        </p:spPr>
        <p:txBody>
          <a:bodyPr>
            <a:noAutofit/>
          </a:bodyPr>
          <a:lstStyle/>
          <a:p>
            <a:r>
              <a:rPr lang="en-GB" sz="2400" dirty="0" smtClean="0"/>
              <a:t>Think </a:t>
            </a:r>
            <a:r>
              <a:rPr lang="en-GB" sz="2400" dirty="0"/>
              <a:t>‘win-win’</a:t>
            </a:r>
          </a:p>
          <a:p>
            <a:r>
              <a:rPr lang="en-GB" sz="2400" dirty="0"/>
              <a:t>Check: is it relevant now?</a:t>
            </a:r>
          </a:p>
          <a:p>
            <a:r>
              <a:rPr lang="en-GB" sz="2400" dirty="0"/>
              <a:t>Could the matter be brought up later in a one to one discussion?</a:t>
            </a:r>
          </a:p>
          <a:p>
            <a:r>
              <a:rPr lang="en-GB" sz="2400" dirty="0" smtClean="0"/>
              <a:t>Try </a:t>
            </a:r>
            <a:r>
              <a:rPr lang="en-GB" sz="2400" dirty="0"/>
              <a:t>to state some positives </a:t>
            </a:r>
            <a:r>
              <a:rPr lang="en-GB" sz="2400" dirty="0" smtClean="0"/>
              <a:t>from each person’s views</a:t>
            </a:r>
            <a:endParaRPr lang="en-GB" sz="2400" dirty="0"/>
          </a:p>
          <a:p>
            <a:r>
              <a:rPr lang="en-GB" sz="2400" dirty="0"/>
              <a:t>Consider raising the matter as an enquiry or option</a:t>
            </a:r>
          </a:p>
          <a:p>
            <a:r>
              <a:rPr lang="en-GB" sz="2400" dirty="0"/>
              <a:t>Be assertive, not aggressive</a:t>
            </a:r>
          </a:p>
          <a:p>
            <a:r>
              <a:rPr lang="en-GB" sz="2400" dirty="0"/>
              <a:t>Ensure that you have done the ‘background thinking’</a:t>
            </a:r>
          </a:p>
          <a:p>
            <a:r>
              <a:rPr lang="en-GB" sz="2400" dirty="0"/>
              <a:t>Actively listen to their response</a:t>
            </a:r>
          </a:p>
        </p:txBody>
      </p:sp>
    </p:spTree>
    <p:extLst>
      <p:ext uri="{BB962C8B-B14F-4D97-AF65-F5344CB8AC3E}">
        <p14:creationId xmlns:p14="http://schemas.microsoft.com/office/powerpoint/2010/main" val="155031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4652"/>
            <a:ext cx="8596668" cy="722811"/>
          </a:xfrm>
        </p:spPr>
        <p:txBody>
          <a:bodyPr/>
          <a:lstStyle/>
          <a:p>
            <a:r>
              <a:rPr lang="en-GB" dirty="0" smtClean="0"/>
              <a:t>Positive reframing</a:t>
            </a:r>
            <a:endParaRPr lang="en-GB" dirty="0"/>
          </a:p>
        </p:txBody>
      </p:sp>
      <p:sp>
        <p:nvSpPr>
          <p:cNvPr id="3" name="Content Placeholder 2"/>
          <p:cNvSpPr>
            <a:spLocks noGrp="1"/>
          </p:cNvSpPr>
          <p:nvPr>
            <p:ph idx="1"/>
          </p:nvPr>
        </p:nvSpPr>
        <p:spPr>
          <a:xfrm>
            <a:off x="677334" y="1097281"/>
            <a:ext cx="8596668" cy="5460274"/>
          </a:xfrm>
        </p:spPr>
        <p:txBody>
          <a:bodyPr>
            <a:normAutofit lnSpcReduction="10000"/>
          </a:bodyPr>
          <a:lstStyle/>
          <a:p>
            <a:r>
              <a:rPr lang="en-GB" sz="2400" dirty="0"/>
              <a:t>Reframing is a way of helping people to change the way in which they interpret the world.  The concept of framing – which lies behind the activity of reframing – is that we make meaning of information according to the frame within which we consider it.</a:t>
            </a:r>
          </a:p>
          <a:p>
            <a:r>
              <a:rPr lang="en-GB" sz="2400" dirty="0"/>
              <a:t>For example, if you are in a meeting with someone who begins to get angry, you might feel that they are behaving in an unreasonable manner and could feel threatened and upset by their behaviour.</a:t>
            </a:r>
          </a:p>
          <a:p>
            <a:r>
              <a:rPr lang="en-GB" sz="2400" dirty="0"/>
              <a:t>A positive reframe on how you consider their behaviour could be that they are demonstrating that they care deeply about the situation they are in.  This then gives you alternatives as to how to deal with the situation in a more positive manner.</a:t>
            </a:r>
          </a:p>
          <a:p>
            <a:endParaRPr lang="en-GB" dirty="0"/>
          </a:p>
        </p:txBody>
      </p:sp>
    </p:spTree>
    <p:extLst>
      <p:ext uri="{BB962C8B-B14F-4D97-AF65-F5344CB8AC3E}">
        <p14:creationId xmlns:p14="http://schemas.microsoft.com/office/powerpoint/2010/main" val="197699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6092"/>
            <a:ext cx="8596668" cy="762000"/>
          </a:xfrm>
        </p:spPr>
        <p:txBody>
          <a:bodyPr>
            <a:normAutofit/>
          </a:bodyPr>
          <a:lstStyle/>
          <a:p>
            <a:r>
              <a:rPr lang="en-GB" dirty="0" smtClean="0"/>
              <a:t>Perceptions and empathy; </a:t>
            </a:r>
            <a:endParaRPr lang="en-GB" dirty="0"/>
          </a:p>
        </p:txBody>
      </p:sp>
      <p:sp>
        <p:nvSpPr>
          <p:cNvPr id="3" name="Content Placeholder 2"/>
          <p:cNvSpPr>
            <a:spLocks noGrp="1"/>
          </p:cNvSpPr>
          <p:nvPr>
            <p:ph idx="1"/>
          </p:nvPr>
        </p:nvSpPr>
        <p:spPr>
          <a:xfrm>
            <a:off x="677334" y="1254035"/>
            <a:ext cx="8845489" cy="5316581"/>
          </a:xfrm>
        </p:spPr>
        <p:txBody>
          <a:bodyPr>
            <a:normAutofit/>
          </a:bodyPr>
          <a:lstStyle/>
          <a:p>
            <a:r>
              <a:rPr lang="en-GB" sz="2400" u="sng" dirty="0"/>
              <a:t>People’s perception is </a:t>
            </a:r>
            <a:r>
              <a:rPr lang="en-GB" sz="2400" u="sng" dirty="0" smtClean="0"/>
              <a:t>reality</a:t>
            </a:r>
            <a:r>
              <a:rPr lang="en-GB" sz="2400" dirty="0" smtClean="0"/>
              <a:t>;  In </a:t>
            </a:r>
            <a:r>
              <a:rPr lang="en-GB" sz="2400" dirty="0"/>
              <a:t>other words, the way people experience you is reality to them, regardless of your views or intentions….</a:t>
            </a:r>
          </a:p>
          <a:p>
            <a:r>
              <a:rPr lang="en-GB" sz="2400" dirty="0"/>
              <a:t>Conflict </a:t>
            </a:r>
            <a:r>
              <a:rPr lang="en-GB" sz="2400" dirty="0" smtClean="0"/>
              <a:t>often lies </a:t>
            </a:r>
            <a:r>
              <a:rPr lang="en-GB" sz="2400" dirty="0"/>
              <a:t>not in objective reality but in people’s heads</a:t>
            </a:r>
          </a:p>
          <a:p>
            <a:r>
              <a:rPr lang="en-GB" sz="2400" dirty="0"/>
              <a:t>If you want to influence someone, you need to understand them</a:t>
            </a:r>
          </a:p>
          <a:p>
            <a:r>
              <a:rPr lang="en-GB" sz="2400" dirty="0"/>
              <a:t>Put yourself in their shoes – our perceptions distort the information and ‘facts’</a:t>
            </a:r>
          </a:p>
          <a:p>
            <a:r>
              <a:rPr lang="en-GB" sz="2400" dirty="0"/>
              <a:t>Remember that understanding is not agreeing, although it may reduce areas of </a:t>
            </a:r>
            <a:r>
              <a:rPr lang="en-GB" sz="2400" dirty="0" smtClean="0"/>
              <a:t>conflict</a:t>
            </a:r>
          </a:p>
          <a:p>
            <a:r>
              <a:rPr lang="en-GB" sz="2400" dirty="0" smtClean="0"/>
              <a:t>You </a:t>
            </a:r>
            <a:r>
              <a:rPr lang="en-GB" sz="2400" u="sng" dirty="0" smtClean="0"/>
              <a:t>can</a:t>
            </a:r>
            <a:r>
              <a:rPr lang="en-GB" sz="2400" dirty="0" smtClean="0"/>
              <a:t> empathise without losing your objectivity</a:t>
            </a:r>
            <a:endParaRPr lang="en-GB" sz="2400" dirty="0"/>
          </a:p>
          <a:p>
            <a:endParaRPr lang="en-GB" dirty="0"/>
          </a:p>
        </p:txBody>
      </p:sp>
    </p:spTree>
    <p:extLst>
      <p:ext uri="{BB962C8B-B14F-4D97-AF65-F5344CB8AC3E}">
        <p14:creationId xmlns:p14="http://schemas.microsoft.com/office/powerpoint/2010/main" val="36078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651" y="322218"/>
            <a:ext cx="8596668" cy="696686"/>
          </a:xfrm>
        </p:spPr>
        <p:txBody>
          <a:bodyPr>
            <a:normAutofit/>
          </a:bodyPr>
          <a:lstStyle/>
          <a:p>
            <a:r>
              <a:rPr lang="en-GB" dirty="0" smtClean="0"/>
              <a:t>Remain focussed; know your role</a:t>
            </a:r>
            <a:endParaRPr lang="en-GB" dirty="0"/>
          </a:p>
        </p:txBody>
      </p:sp>
      <p:sp>
        <p:nvSpPr>
          <p:cNvPr id="3" name="Content Placeholder 2"/>
          <p:cNvSpPr>
            <a:spLocks noGrp="1"/>
          </p:cNvSpPr>
          <p:nvPr>
            <p:ph idx="1"/>
          </p:nvPr>
        </p:nvSpPr>
        <p:spPr>
          <a:xfrm>
            <a:off x="677333" y="1306286"/>
            <a:ext cx="8819363" cy="5342707"/>
          </a:xfrm>
        </p:spPr>
        <p:txBody>
          <a:bodyPr>
            <a:normAutofit lnSpcReduction="10000"/>
          </a:bodyPr>
          <a:lstStyle/>
          <a:p>
            <a:r>
              <a:rPr lang="en-GB" sz="2400" dirty="0" smtClean="0"/>
              <a:t>Developing the skills of objectivity, empathy, resilience, assertiveness and excellence in communication is vital to the role of an effective SENDIASS officer/manager</a:t>
            </a:r>
          </a:p>
          <a:p>
            <a:r>
              <a:rPr lang="en-GB" sz="2400" dirty="0" smtClean="0"/>
              <a:t>But more vital, is the necessary breadth of knowledge and implementation of your role</a:t>
            </a:r>
          </a:p>
          <a:p>
            <a:r>
              <a:rPr lang="en-GB" sz="2400" dirty="0" smtClean="0"/>
              <a:t>You work between parents and professionals to aid good COMMUNICATION.</a:t>
            </a:r>
          </a:p>
          <a:p>
            <a:r>
              <a:rPr lang="en-GB" sz="2400" dirty="0" smtClean="0"/>
              <a:t>You ensure that the parent/carer/young person fully understands their or their child’s rights in relation to SEND provision and support</a:t>
            </a:r>
          </a:p>
          <a:p>
            <a:r>
              <a:rPr lang="en-GB" sz="2400" dirty="0" smtClean="0"/>
              <a:t>You ensure that you make clear to them the difference between Statutory legislation, guidance and rights and your Local Authority policy and practice.</a:t>
            </a:r>
          </a:p>
          <a:p>
            <a:endParaRPr lang="en-GB" dirty="0"/>
          </a:p>
        </p:txBody>
      </p:sp>
    </p:spTree>
    <p:extLst>
      <p:ext uri="{BB962C8B-B14F-4D97-AF65-F5344CB8AC3E}">
        <p14:creationId xmlns:p14="http://schemas.microsoft.com/office/powerpoint/2010/main" val="409043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This session aims to cover;</a:t>
            </a:r>
            <a:endParaRPr lang="en-GB" dirty="0"/>
          </a:p>
        </p:txBody>
      </p:sp>
      <p:sp>
        <p:nvSpPr>
          <p:cNvPr id="3" name="Content Placeholder 2"/>
          <p:cNvSpPr>
            <a:spLocks noGrp="1"/>
          </p:cNvSpPr>
          <p:nvPr>
            <p:ph idx="1"/>
          </p:nvPr>
        </p:nvSpPr>
        <p:spPr>
          <a:xfrm>
            <a:off x="1045029" y="1747520"/>
            <a:ext cx="10058400" cy="3570031"/>
          </a:xfrm>
        </p:spPr>
        <p:txBody>
          <a:bodyPr>
            <a:normAutofit lnSpcReduction="10000"/>
          </a:bodyPr>
          <a:lstStyle/>
          <a:p>
            <a:r>
              <a:rPr lang="en-GB" sz="2800" dirty="0" smtClean="0"/>
              <a:t>Awareness of Informal and Formal Mediation</a:t>
            </a:r>
          </a:p>
          <a:p>
            <a:pPr marL="0" indent="0">
              <a:buNone/>
            </a:pPr>
            <a:endParaRPr lang="en-GB" sz="2800" dirty="0" smtClean="0"/>
          </a:p>
          <a:p>
            <a:r>
              <a:rPr lang="en-GB" sz="2800" dirty="0" smtClean="0"/>
              <a:t>Communication skills – tips and strategies</a:t>
            </a:r>
          </a:p>
          <a:p>
            <a:endParaRPr lang="en-GB" sz="2800" dirty="0" smtClean="0"/>
          </a:p>
          <a:p>
            <a:r>
              <a:rPr lang="en-GB" sz="2800" dirty="0" smtClean="0"/>
              <a:t>Group discussion and peer advice</a:t>
            </a:r>
          </a:p>
          <a:p>
            <a:endParaRPr lang="en-GB" sz="2800" dirty="0" smtClean="0"/>
          </a:p>
          <a:p>
            <a:r>
              <a:rPr lang="en-GB" sz="2800" dirty="0" smtClean="0"/>
              <a:t>Tricky situations – what can help?</a:t>
            </a:r>
            <a:endParaRPr lang="en-GB" sz="2800" dirty="0"/>
          </a:p>
        </p:txBody>
      </p:sp>
    </p:spTree>
    <p:extLst>
      <p:ext uri="{BB962C8B-B14F-4D97-AF65-F5344CB8AC3E}">
        <p14:creationId xmlns:p14="http://schemas.microsoft.com/office/powerpoint/2010/main" val="2402378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049" y="348343"/>
            <a:ext cx="8596668" cy="1320800"/>
          </a:xfrm>
        </p:spPr>
        <p:txBody>
          <a:bodyPr/>
          <a:lstStyle/>
          <a:p>
            <a:r>
              <a:rPr lang="en-GB" dirty="0" smtClean="0"/>
              <a:t>What is Mediation?</a:t>
            </a:r>
            <a:endParaRPr lang="en-GB" dirty="0"/>
          </a:p>
        </p:txBody>
      </p:sp>
      <p:sp>
        <p:nvSpPr>
          <p:cNvPr id="3" name="Content Placeholder 2"/>
          <p:cNvSpPr>
            <a:spLocks noGrp="1"/>
          </p:cNvSpPr>
          <p:nvPr>
            <p:ph idx="1"/>
          </p:nvPr>
        </p:nvSpPr>
        <p:spPr>
          <a:xfrm>
            <a:off x="287382" y="914400"/>
            <a:ext cx="9653453" cy="5734594"/>
          </a:xfrm>
        </p:spPr>
        <p:txBody>
          <a:bodyPr>
            <a:normAutofit/>
          </a:bodyPr>
          <a:lstStyle/>
          <a:p>
            <a:pPr marL="457200" lvl="1" indent="0">
              <a:buNone/>
            </a:pPr>
            <a:endParaRPr lang="en-GB" sz="2600" dirty="0"/>
          </a:p>
          <a:p>
            <a:pPr marL="457200" lvl="1" indent="0">
              <a:buNone/>
            </a:pPr>
            <a:r>
              <a:rPr lang="en-GB" sz="2400" dirty="0" smtClean="0"/>
              <a:t>Mediation is a dynamic, structured, interactive process where a neutral third party assists…  This approach is based on a ‘scientific’ definition of a person and a conflict. (Wikipedia.org) </a:t>
            </a:r>
          </a:p>
          <a:p>
            <a:pPr marL="457200" lvl="1" indent="0">
              <a:buNone/>
            </a:pPr>
            <a:endParaRPr lang="en-GB" sz="2400" dirty="0" smtClean="0"/>
          </a:p>
          <a:p>
            <a:r>
              <a:rPr lang="en-GB" sz="2400" dirty="0"/>
              <a:t>Any process for resolving disputes in which another person helps the parties negotiate a settlement</a:t>
            </a:r>
            <a:r>
              <a:rPr lang="en-GB" sz="2400" dirty="0" smtClean="0"/>
              <a:t>.</a:t>
            </a:r>
          </a:p>
          <a:p>
            <a:pPr marL="0" indent="0">
              <a:buNone/>
            </a:pPr>
            <a:endParaRPr lang="en-GB" sz="2400" dirty="0"/>
          </a:p>
          <a:p>
            <a:r>
              <a:rPr lang="en-GB" sz="2400" dirty="0"/>
              <a:t>Informal - Day to Day – it’s no big deal – we negotiate every day </a:t>
            </a:r>
          </a:p>
          <a:p>
            <a:endParaRPr lang="en-GB" sz="2400" dirty="0"/>
          </a:p>
          <a:p>
            <a:r>
              <a:rPr lang="en-GB" sz="2400" dirty="0"/>
              <a:t>Formal – big deal – big responsibility – often a lot at </a:t>
            </a:r>
            <a:r>
              <a:rPr lang="en-GB" sz="2400" dirty="0" smtClean="0"/>
              <a:t>stake</a:t>
            </a:r>
            <a:endParaRPr lang="en-GB" sz="2400" dirty="0"/>
          </a:p>
          <a:p>
            <a:endParaRPr lang="en-GB" dirty="0"/>
          </a:p>
        </p:txBody>
      </p:sp>
    </p:spTree>
    <p:extLst>
      <p:ext uri="{BB962C8B-B14F-4D97-AF65-F5344CB8AC3E}">
        <p14:creationId xmlns:p14="http://schemas.microsoft.com/office/powerpoint/2010/main" val="665831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129850"/>
            <a:ext cx="9235440" cy="1307064"/>
          </a:xfrm>
        </p:spPr>
        <p:txBody>
          <a:bodyPr>
            <a:normAutofit/>
          </a:bodyPr>
          <a:lstStyle/>
          <a:p>
            <a:r>
              <a:rPr lang="en-GB" sz="3200" dirty="0" smtClean="0"/>
              <a:t>The crossover between Informal Mediation </a:t>
            </a:r>
            <a:br>
              <a:rPr lang="en-GB" sz="3200" dirty="0" smtClean="0"/>
            </a:br>
            <a:r>
              <a:rPr lang="en-GB" sz="3200" dirty="0" smtClean="0"/>
              <a:t>and the role of SENDIASS caseworker</a:t>
            </a:r>
            <a:endParaRPr lang="en-GB" sz="3200" dirty="0"/>
          </a:p>
        </p:txBody>
      </p:sp>
      <p:sp>
        <p:nvSpPr>
          <p:cNvPr id="3" name="Content Placeholder 2"/>
          <p:cNvSpPr>
            <a:spLocks noGrp="1"/>
          </p:cNvSpPr>
          <p:nvPr>
            <p:ph idx="1"/>
          </p:nvPr>
        </p:nvSpPr>
        <p:spPr>
          <a:xfrm>
            <a:off x="378823" y="1436913"/>
            <a:ext cx="10058400" cy="5120641"/>
          </a:xfrm>
        </p:spPr>
        <p:txBody>
          <a:bodyPr>
            <a:normAutofit fontScale="92500" lnSpcReduction="10000"/>
          </a:bodyPr>
          <a:lstStyle/>
          <a:p>
            <a:r>
              <a:rPr lang="en-GB" sz="2400" dirty="0" smtClean="0"/>
              <a:t>A </a:t>
            </a:r>
            <a:r>
              <a:rPr lang="en-GB" sz="2400" dirty="0"/>
              <a:t>Mediator is always impartial and detached from both parties. </a:t>
            </a:r>
            <a:endParaRPr lang="en-GB" sz="2400" dirty="0" smtClean="0"/>
          </a:p>
          <a:p>
            <a:endParaRPr lang="en-GB" sz="2400" dirty="0" smtClean="0"/>
          </a:p>
          <a:p>
            <a:r>
              <a:rPr lang="en-GB" sz="2400" dirty="0" smtClean="0"/>
              <a:t>They </a:t>
            </a:r>
            <a:r>
              <a:rPr lang="en-GB" sz="2400" dirty="0"/>
              <a:t>are able to be directive and able to confront</a:t>
            </a:r>
            <a:r>
              <a:rPr lang="en-GB" sz="2400" dirty="0" smtClean="0"/>
              <a:t>.</a:t>
            </a:r>
          </a:p>
          <a:p>
            <a:endParaRPr lang="en-GB" sz="2400" dirty="0"/>
          </a:p>
          <a:p>
            <a:r>
              <a:rPr lang="en-GB" sz="2400" dirty="0"/>
              <a:t>They must be comfortable with high emotions, arguments and </a:t>
            </a:r>
            <a:r>
              <a:rPr lang="en-GB" sz="2400" dirty="0" smtClean="0"/>
              <a:t>	tears</a:t>
            </a:r>
            <a:r>
              <a:rPr lang="en-GB" sz="2400" dirty="0"/>
              <a:t>, able to </a:t>
            </a:r>
            <a:r>
              <a:rPr lang="en-GB" sz="2400" dirty="0" smtClean="0"/>
              <a:t>empathise, but </a:t>
            </a:r>
            <a:r>
              <a:rPr lang="en-GB" sz="2400" dirty="0"/>
              <a:t>withhold judgement</a:t>
            </a:r>
            <a:r>
              <a:rPr lang="en-GB" sz="2400" dirty="0" smtClean="0"/>
              <a:t>.</a:t>
            </a:r>
          </a:p>
          <a:p>
            <a:endParaRPr lang="en-GB" sz="2400" dirty="0"/>
          </a:p>
          <a:p>
            <a:r>
              <a:rPr lang="en-GB" sz="2400" dirty="0"/>
              <a:t>They facilitate</a:t>
            </a:r>
            <a:r>
              <a:rPr lang="en-GB" sz="2400" dirty="0" smtClean="0"/>
              <a:t>.</a:t>
            </a:r>
            <a:r>
              <a:rPr lang="en-GB" sz="2400" dirty="0"/>
              <a:t> </a:t>
            </a:r>
            <a:endParaRPr lang="en-GB" sz="2400" dirty="0" smtClean="0"/>
          </a:p>
          <a:p>
            <a:endParaRPr lang="en-GB" sz="2400" dirty="0"/>
          </a:p>
          <a:p>
            <a:r>
              <a:rPr lang="en-GB" sz="2400" dirty="0"/>
              <a:t>A</a:t>
            </a:r>
            <a:r>
              <a:rPr lang="en-GB" sz="2400" dirty="0" smtClean="0"/>
              <a:t> </a:t>
            </a:r>
            <a:r>
              <a:rPr lang="en-GB" sz="2400" dirty="0"/>
              <a:t>Mediator should have no vested interest in the outcome</a:t>
            </a:r>
            <a:r>
              <a:rPr lang="en-GB" sz="2400" dirty="0" smtClean="0"/>
              <a:t>.</a:t>
            </a:r>
          </a:p>
          <a:p>
            <a:endParaRPr lang="en-GB" sz="2400" dirty="0" smtClean="0"/>
          </a:p>
          <a:p>
            <a:r>
              <a:rPr lang="en-GB" sz="2400" dirty="0"/>
              <a:t>A</a:t>
            </a:r>
            <a:r>
              <a:rPr lang="en-GB" sz="2400" dirty="0" smtClean="0"/>
              <a:t> Mediator should have </a:t>
            </a:r>
            <a:r>
              <a:rPr lang="en-GB" sz="2400" b="1" u="sng" dirty="0" smtClean="0"/>
              <a:t>excellent Communication skills</a:t>
            </a:r>
            <a:r>
              <a:rPr lang="en-GB" sz="2400" b="1" dirty="0" smtClean="0"/>
              <a:t>.</a:t>
            </a:r>
            <a:endParaRPr lang="en-GB" sz="2400" b="1" dirty="0"/>
          </a:p>
        </p:txBody>
      </p:sp>
    </p:spTree>
    <p:extLst>
      <p:ext uri="{BB962C8B-B14F-4D97-AF65-F5344CB8AC3E}">
        <p14:creationId xmlns:p14="http://schemas.microsoft.com/office/powerpoint/2010/main" val="7029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6902"/>
            <a:ext cx="8596668" cy="997131"/>
          </a:xfrm>
        </p:spPr>
        <p:txBody>
          <a:bodyPr>
            <a:normAutofit fontScale="90000"/>
          </a:bodyPr>
          <a:lstStyle/>
          <a:p>
            <a:r>
              <a:rPr lang="en-GB" dirty="0"/>
              <a:t>What </a:t>
            </a:r>
            <a:r>
              <a:rPr lang="en-GB" dirty="0" smtClean="0"/>
              <a:t>impact does </a:t>
            </a:r>
            <a:r>
              <a:rPr lang="en-GB" dirty="0"/>
              <a:t>F</a:t>
            </a:r>
            <a:r>
              <a:rPr lang="en-GB" dirty="0" smtClean="0"/>
              <a:t>ormal </a:t>
            </a:r>
            <a:r>
              <a:rPr lang="en-GB" dirty="0"/>
              <a:t>M</a:t>
            </a:r>
            <a:r>
              <a:rPr lang="en-GB" dirty="0" smtClean="0"/>
              <a:t>ediation have on the role of SENDIASS</a:t>
            </a:r>
            <a:r>
              <a:rPr lang="en-GB" dirty="0"/>
              <a:t/>
            </a:r>
            <a:br>
              <a:rPr lang="en-GB" dirty="0"/>
            </a:br>
            <a:endParaRPr lang="en-GB" dirty="0"/>
          </a:p>
        </p:txBody>
      </p:sp>
      <p:sp>
        <p:nvSpPr>
          <p:cNvPr id="3" name="Content Placeholder 2"/>
          <p:cNvSpPr>
            <a:spLocks noGrp="1"/>
          </p:cNvSpPr>
          <p:nvPr>
            <p:ph idx="1"/>
          </p:nvPr>
        </p:nvSpPr>
        <p:spPr>
          <a:xfrm>
            <a:off x="677334" y="1606731"/>
            <a:ext cx="8596668" cy="4937760"/>
          </a:xfrm>
        </p:spPr>
        <p:txBody>
          <a:bodyPr>
            <a:normAutofit lnSpcReduction="10000"/>
          </a:bodyPr>
          <a:lstStyle/>
          <a:p>
            <a:r>
              <a:rPr lang="en-GB" sz="2400" dirty="0" smtClean="0"/>
              <a:t>In suggesting formal mediation, you </a:t>
            </a:r>
            <a:r>
              <a:rPr lang="en-GB" sz="2400" dirty="0"/>
              <a:t>are fulfilling your obligation to families in your area</a:t>
            </a:r>
          </a:p>
          <a:p>
            <a:endParaRPr lang="en-GB" sz="2400" dirty="0"/>
          </a:p>
          <a:p>
            <a:r>
              <a:rPr lang="en-GB" sz="2400" dirty="0"/>
              <a:t>It is a service you can rely on to assist the families that you support</a:t>
            </a:r>
          </a:p>
          <a:p>
            <a:endParaRPr lang="en-GB" sz="2400" dirty="0"/>
          </a:p>
          <a:p>
            <a:r>
              <a:rPr lang="en-GB" sz="2400" dirty="0"/>
              <a:t>You have access to dispute resolution when you may feel you have exhausted all other avenues</a:t>
            </a:r>
          </a:p>
          <a:p>
            <a:endParaRPr lang="en-GB" sz="2400" dirty="0"/>
          </a:p>
          <a:p>
            <a:r>
              <a:rPr lang="en-GB" sz="2400" dirty="0"/>
              <a:t>Reassurance that a third party will be reiterating all of the options and timescales that you have already highlighted</a:t>
            </a:r>
          </a:p>
          <a:p>
            <a:endParaRPr lang="en-GB" dirty="0"/>
          </a:p>
        </p:txBody>
      </p:sp>
    </p:spTree>
    <p:extLst>
      <p:ext uri="{BB962C8B-B14F-4D97-AF65-F5344CB8AC3E}">
        <p14:creationId xmlns:p14="http://schemas.microsoft.com/office/powerpoint/2010/main" val="217152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195943"/>
            <a:ext cx="9091749" cy="1306285"/>
          </a:xfrm>
        </p:spPr>
        <p:txBody>
          <a:bodyPr>
            <a:normAutofit fontScale="90000"/>
          </a:bodyPr>
          <a:lstStyle/>
          <a:p>
            <a:r>
              <a:rPr lang="en-GB" sz="4000" b="1" dirty="0" smtClean="0"/>
              <a:t>Communication Skills:</a:t>
            </a:r>
            <a:r>
              <a:rPr lang="en-GB" dirty="0"/>
              <a:t> </a:t>
            </a:r>
            <a:r>
              <a:rPr lang="en-GB" dirty="0" smtClean="0"/>
              <a:t>vital when supporting parents/carers/young people</a:t>
            </a:r>
            <a:r>
              <a:rPr lang="en-GB" dirty="0"/>
              <a:t/>
            </a:r>
            <a:br>
              <a:rPr lang="en-GB" dirty="0"/>
            </a:br>
            <a:endParaRPr lang="en-GB" dirty="0"/>
          </a:p>
        </p:txBody>
      </p:sp>
      <p:sp>
        <p:nvSpPr>
          <p:cNvPr id="3" name="Content Placeholder 2"/>
          <p:cNvSpPr>
            <a:spLocks noGrp="1"/>
          </p:cNvSpPr>
          <p:nvPr>
            <p:ph idx="1"/>
          </p:nvPr>
        </p:nvSpPr>
        <p:spPr>
          <a:xfrm>
            <a:off x="352697" y="1502228"/>
            <a:ext cx="9237376" cy="5172891"/>
          </a:xfrm>
        </p:spPr>
        <p:txBody>
          <a:bodyPr>
            <a:normAutofit/>
          </a:bodyPr>
          <a:lstStyle/>
          <a:p>
            <a:r>
              <a:rPr lang="en-GB" sz="2400" dirty="0" smtClean="0"/>
              <a:t>Strong emotions are scary – discussions which are personal to you bring out feelings that can be uncomfortable and you can feel exposed and vulnerable.</a:t>
            </a:r>
          </a:p>
          <a:p>
            <a:r>
              <a:rPr lang="en-GB" sz="2400" dirty="0" smtClean="0"/>
              <a:t>Embarrassment</a:t>
            </a:r>
            <a:r>
              <a:rPr lang="en-GB" sz="2400" dirty="0"/>
              <a:t>, grief, feeling stupid, red mist anger, frustration, other people making decisions about your life, I don’t know the right terms like the professionals, pain, regret, they are looking down on me, they think they can win, I won’t give in, no one asked me, I’m ready for battle, I feel so isolated, I’m tired </a:t>
            </a:r>
            <a:r>
              <a:rPr lang="en-GB" sz="2400" dirty="0" smtClean="0">
                <a:sym typeface="Wingdings" panose="05000000000000000000" pitchFamily="2" charset="2"/>
              </a:rPr>
              <a:t></a:t>
            </a:r>
          </a:p>
          <a:p>
            <a:r>
              <a:rPr lang="en-GB" sz="2400" dirty="0" smtClean="0">
                <a:sym typeface="Wingdings" panose="05000000000000000000" pitchFamily="2" charset="2"/>
              </a:rPr>
              <a:t>Often this can result in fight or flight, resulting in aggression or passivity.  So the onus is on whoever is supporting them to remain objective and to communicate effectively alongside them and sometimes on their behalf.</a:t>
            </a:r>
            <a:endParaRPr lang="en-GB" sz="2400" dirty="0"/>
          </a:p>
        </p:txBody>
      </p:sp>
    </p:spTree>
    <p:extLst>
      <p:ext uri="{BB962C8B-B14F-4D97-AF65-F5344CB8AC3E}">
        <p14:creationId xmlns:p14="http://schemas.microsoft.com/office/powerpoint/2010/main" val="384295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03" y="247415"/>
            <a:ext cx="8477794" cy="719237"/>
          </a:xfrm>
        </p:spPr>
        <p:txBody>
          <a:bodyPr/>
          <a:lstStyle/>
          <a:p>
            <a:r>
              <a:rPr lang="en-GB" dirty="0" smtClean="0"/>
              <a:t>Communication </a:t>
            </a:r>
            <a:r>
              <a:rPr lang="en-GB" dirty="0"/>
              <a:t>-</a:t>
            </a:r>
            <a:r>
              <a:rPr lang="en-GB" dirty="0" smtClean="0"/>
              <a:t> exercise</a:t>
            </a:r>
            <a:endParaRPr lang="en-GB" dirty="0"/>
          </a:p>
        </p:txBody>
      </p:sp>
      <p:sp>
        <p:nvSpPr>
          <p:cNvPr id="3" name="Content Placeholder 2"/>
          <p:cNvSpPr>
            <a:spLocks noGrp="1"/>
          </p:cNvSpPr>
          <p:nvPr>
            <p:ph idx="1"/>
          </p:nvPr>
        </p:nvSpPr>
        <p:spPr>
          <a:xfrm>
            <a:off x="470264" y="1162594"/>
            <a:ext cx="9666514" cy="5695406"/>
          </a:xfrm>
        </p:spPr>
        <p:txBody>
          <a:bodyPr>
            <a:normAutofit fontScale="92500" lnSpcReduction="10000"/>
          </a:bodyPr>
          <a:lstStyle/>
          <a:p>
            <a:pPr marL="0" indent="0">
              <a:buNone/>
            </a:pPr>
            <a:r>
              <a:rPr lang="en-GB" sz="2400" dirty="0"/>
              <a:t>There are three elements of communication, Words, Voice and Body language. In the field of communication studies, it is recognised that the actual words used are responsible for only about 7% of the impact </a:t>
            </a:r>
            <a:r>
              <a:rPr lang="en-GB" sz="2400" dirty="0" smtClean="0"/>
              <a:t> of </a:t>
            </a:r>
            <a:r>
              <a:rPr lang="en-GB" sz="2400" dirty="0"/>
              <a:t>a </a:t>
            </a:r>
            <a:r>
              <a:rPr lang="en-GB" sz="2400" dirty="0" smtClean="0"/>
              <a:t>message, with body language at 55% and voice at 38%</a:t>
            </a:r>
            <a:endParaRPr lang="en-GB" sz="2400" dirty="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pPr marL="0" indent="0">
              <a:buNone/>
            </a:pPr>
            <a:r>
              <a:rPr lang="en-GB" dirty="0"/>
              <a:t>	</a:t>
            </a:r>
            <a:r>
              <a:rPr lang="en-GB" dirty="0" smtClean="0"/>
              <a:t>	</a:t>
            </a:r>
            <a:r>
              <a:rPr lang="en-GB" sz="2400" dirty="0" smtClean="0"/>
              <a:t>‘I never said you stole that money’   group exercise</a:t>
            </a:r>
            <a:endParaRPr lang="en-GB" sz="2400" dirty="0"/>
          </a:p>
        </p:txBody>
      </p:sp>
      <p:graphicFrame>
        <p:nvGraphicFramePr>
          <p:cNvPr id="4" name="Chart 3"/>
          <p:cNvGraphicFramePr/>
          <p:nvPr>
            <p:extLst>
              <p:ext uri="{D42A27DB-BD31-4B8C-83A1-F6EECF244321}">
                <p14:modId xmlns:p14="http://schemas.microsoft.com/office/powerpoint/2010/main" val="700060523"/>
              </p:ext>
            </p:extLst>
          </p:nvPr>
        </p:nvGraphicFramePr>
        <p:xfrm>
          <a:off x="600891" y="2468881"/>
          <a:ext cx="8216537" cy="35792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24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801189"/>
          </a:xfrm>
        </p:spPr>
        <p:txBody>
          <a:bodyPr>
            <a:normAutofit fontScale="90000"/>
          </a:bodyPr>
          <a:lstStyle/>
          <a:p>
            <a:r>
              <a:rPr lang="en-GB" sz="4000" dirty="0" smtClean="0"/>
              <a:t>Three keys to good Communication</a:t>
            </a:r>
            <a:r>
              <a:rPr lang="en-GB" sz="3200" dirty="0"/>
              <a:t/>
            </a:r>
            <a:br>
              <a:rPr lang="en-GB" sz="3200" dirty="0"/>
            </a:br>
            <a:endParaRPr lang="en-GB" sz="3200" dirty="0"/>
          </a:p>
        </p:txBody>
      </p:sp>
      <p:sp>
        <p:nvSpPr>
          <p:cNvPr id="3" name="Content Placeholder 2"/>
          <p:cNvSpPr>
            <a:spLocks noGrp="1"/>
          </p:cNvSpPr>
          <p:nvPr>
            <p:ph idx="1"/>
          </p:nvPr>
        </p:nvSpPr>
        <p:spPr>
          <a:xfrm>
            <a:off x="352697" y="1045029"/>
            <a:ext cx="9575073" cy="5852160"/>
          </a:xfrm>
        </p:spPr>
        <p:txBody>
          <a:bodyPr>
            <a:normAutofit lnSpcReduction="10000"/>
          </a:bodyPr>
          <a:lstStyle/>
          <a:p>
            <a:pPr marL="0" indent="0">
              <a:buNone/>
            </a:pPr>
            <a:r>
              <a:rPr lang="en-GB" sz="2400" b="1" dirty="0" smtClean="0"/>
              <a:t>1.Having </a:t>
            </a:r>
            <a:r>
              <a:rPr lang="en-GB" sz="2400" b="1" dirty="0"/>
              <a:t>a focus on an outcome </a:t>
            </a:r>
            <a:r>
              <a:rPr lang="en-GB" sz="2400" b="1" dirty="0" smtClean="0"/>
              <a:t>–</a:t>
            </a:r>
          </a:p>
          <a:p>
            <a:r>
              <a:rPr lang="en-GB" sz="2400" dirty="0"/>
              <a:t>Understand the emotion</a:t>
            </a:r>
          </a:p>
          <a:p>
            <a:r>
              <a:rPr lang="en-GB" sz="2400" dirty="0"/>
              <a:t>Put some distance between you and the emotion – you have a job to </a:t>
            </a:r>
            <a:r>
              <a:rPr lang="en-GB" sz="2400" dirty="0" smtClean="0"/>
              <a:t>do (build your resilience)</a:t>
            </a:r>
            <a:endParaRPr lang="en-GB" sz="2400" dirty="0"/>
          </a:p>
          <a:p>
            <a:pPr marL="0" indent="0">
              <a:buNone/>
            </a:pPr>
            <a:r>
              <a:rPr lang="en-GB" sz="2400" b="1" dirty="0" smtClean="0"/>
              <a:t>2.Establishing </a:t>
            </a:r>
            <a:r>
              <a:rPr lang="en-GB" sz="2400" b="1" dirty="0"/>
              <a:t>and maintaining </a:t>
            </a:r>
            <a:r>
              <a:rPr lang="en-GB" sz="2400" b="1" dirty="0" smtClean="0"/>
              <a:t>rapport -</a:t>
            </a:r>
          </a:p>
          <a:p>
            <a:r>
              <a:rPr lang="en-GB" sz="2400" dirty="0" smtClean="0"/>
              <a:t>Use active listening skills, (see handout) show confidence, smile.</a:t>
            </a:r>
          </a:p>
          <a:p>
            <a:r>
              <a:rPr lang="en-GB" sz="2400" dirty="0" smtClean="0"/>
              <a:t>Be responsive to the ‘mood’ of the situation. If others are serious mirror this, if conciliatory mirror this etc.</a:t>
            </a:r>
            <a:endParaRPr lang="en-GB" sz="2400" dirty="0"/>
          </a:p>
          <a:p>
            <a:pPr marL="0" indent="0">
              <a:buNone/>
            </a:pPr>
            <a:r>
              <a:rPr lang="en-GB" sz="2400" b="1" dirty="0" smtClean="0"/>
              <a:t>3.Being </a:t>
            </a:r>
            <a:r>
              <a:rPr lang="en-GB" sz="2400" b="1" dirty="0"/>
              <a:t>flexible in achieving </a:t>
            </a:r>
            <a:r>
              <a:rPr lang="en-GB" sz="2400" b="1" dirty="0" smtClean="0"/>
              <a:t>an outcome –</a:t>
            </a:r>
          </a:p>
          <a:p>
            <a:r>
              <a:rPr lang="en-GB" sz="2400" dirty="0"/>
              <a:t>Listen, wait, listen, wait</a:t>
            </a:r>
            <a:r>
              <a:rPr lang="en-GB" sz="2400" dirty="0" smtClean="0"/>
              <a:t>, </a:t>
            </a:r>
            <a:r>
              <a:rPr lang="en-GB" sz="2400" dirty="0"/>
              <a:t>listen – speak calmly and </a:t>
            </a:r>
            <a:r>
              <a:rPr lang="en-GB" sz="2400" dirty="0" smtClean="0"/>
              <a:t>quietly, ensuring all parties have their say equally</a:t>
            </a:r>
          </a:p>
          <a:p>
            <a:r>
              <a:rPr lang="en-GB" sz="2400" dirty="0" smtClean="0"/>
              <a:t>Identify common ground and identify opportunities for useful compromise and win/win scenarios</a:t>
            </a:r>
          </a:p>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a:p>
        </p:txBody>
      </p:sp>
    </p:spTree>
    <p:extLst>
      <p:ext uri="{BB962C8B-B14F-4D97-AF65-F5344CB8AC3E}">
        <p14:creationId xmlns:p14="http://schemas.microsoft.com/office/powerpoint/2010/main" val="290905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190" y="426720"/>
            <a:ext cx="8596668" cy="657497"/>
          </a:xfrm>
        </p:spPr>
        <p:txBody>
          <a:bodyPr>
            <a:normAutofit/>
          </a:bodyPr>
          <a:lstStyle/>
          <a:p>
            <a:r>
              <a:rPr lang="en-GB" dirty="0" smtClean="0"/>
              <a:t>Playing to your strengths</a:t>
            </a:r>
            <a:endParaRPr lang="en-GB" dirty="0"/>
          </a:p>
        </p:txBody>
      </p:sp>
      <p:sp>
        <p:nvSpPr>
          <p:cNvPr id="3" name="Content Placeholder 2"/>
          <p:cNvSpPr>
            <a:spLocks noGrp="1"/>
          </p:cNvSpPr>
          <p:nvPr>
            <p:ph idx="1"/>
          </p:nvPr>
        </p:nvSpPr>
        <p:spPr>
          <a:xfrm>
            <a:off x="901336" y="1554479"/>
            <a:ext cx="8360229" cy="5303521"/>
          </a:xfrm>
        </p:spPr>
        <p:txBody>
          <a:bodyPr>
            <a:noAutofit/>
          </a:bodyPr>
          <a:lstStyle/>
          <a:p>
            <a:r>
              <a:rPr lang="en-GB" sz="2400" dirty="0" smtClean="0"/>
              <a:t>Utilise the most powerful tool in your box; </a:t>
            </a:r>
            <a:r>
              <a:rPr lang="en-GB" sz="2400" b="1" u="sng" dirty="0" smtClean="0"/>
              <a:t>objectivity  </a:t>
            </a:r>
          </a:p>
          <a:p>
            <a:r>
              <a:rPr lang="en-GB" sz="2400" dirty="0" smtClean="0"/>
              <a:t>Know your role inside out; ensure that the support you are being asked to provide, falls within your remit (e.g. decision making)</a:t>
            </a:r>
          </a:p>
          <a:p>
            <a:r>
              <a:rPr lang="en-GB" sz="2400" dirty="0" smtClean="0"/>
              <a:t>Equally; ensure that you don’t refuse to support something that does fall within your remit.  (e.g. if you’re asked to attend a tribunal, do it).</a:t>
            </a:r>
          </a:p>
          <a:p>
            <a:r>
              <a:rPr lang="en-GB" sz="2400" dirty="0" smtClean="0"/>
              <a:t>Know the legislation inside out; everyone else depends on you to keep them right, it’s expected and appropriate.</a:t>
            </a:r>
          </a:p>
          <a:p>
            <a:r>
              <a:rPr lang="en-GB" sz="2400" b="1" dirty="0" smtClean="0"/>
              <a:t>Build your resilience..</a:t>
            </a:r>
          </a:p>
        </p:txBody>
      </p:sp>
    </p:spTree>
    <p:extLst>
      <p:ext uri="{BB962C8B-B14F-4D97-AF65-F5344CB8AC3E}">
        <p14:creationId xmlns:p14="http://schemas.microsoft.com/office/powerpoint/2010/main" val="34727249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747</TotalTime>
  <Words>1648</Words>
  <Application>Microsoft Office PowerPoint</Application>
  <PresentationFormat>Widescreen</PresentationFormat>
  <Paragraphs>124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  Workshop 4:  Mediation and Communication skills   “Getting the best from those tricky meetings and difficult conversations – tips and strategies to manage those challenging situations that we all face” </vt:lpstr>
      <vt:lpstr> This session aims to cover;</vt:lpstr>
      <vt:lpstr>What is Mediation?</vt:lpstr>
      <vt:lpstr>The crossover between Informal Mediation  and the role of SENDIASS caseworker</vt:lpstr>
      <vt:lpstr>What impact does Formal Mediation have on the role of SENDIASS </vt:lpstr>
      <vt:lpstr>Communication Skills: vital when supporting parents/carers/young people </vt:lpstr>
      <vt:lpstr>Communication - exercise</vt:lpstr>
      <vt:lpstr>Three keys to good Communication </vt:lpstr>
      <vt:lpstr>Playing to your strengths</vt:lpstr>
      <vt:lpstr>Area Specific issues</vt:lpstr>
      <vt:lpstr>Tricky situations and what might help</vt:lpstr>
      <vt:lpstr>Continued…</vt:lpstr>
      <vt:lpstr>Offering your response..</vt:lpstr>
      <vt:lpstr>Additional communication tips</vt:lpstr>
      <vt:lpstr>Positive reframing</vt:lpstr>
      <vt:lpstr>Perceptions and empathy; </vt:lpstr>
      <vt:lpstr>Remain focussed; know your role</vt:lpstr>
    </vt:vector>
  </TitlesOfParts>
  <Company>Durham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4:  Mediation and communication skills – Elaine  “Getting the best from those tricky meetings and difficult conversations – tips and strategies to manage those challenging situations that we all face”.  This will identify scenarios and examples with practical ways of managing.   An interactive session in theatre style”</dc:title>
  <dc:creator>Elaine Chandler</dc:creator>
  <cp:lastModifiedBy>Jenny Wilson</cp:lastModifiedBy>
  <cp:revision>44</cp:revision>
  <cp:lastPrinted>2019-04-16T11:20:28Z</cp:lastPrinted>
  <dcterms:created xsi:type="dcterms:W3CDTF">2019-03-21T10:49:36Z</dcterms:created>
  <dcterms:modified xsi:type="dcterms:W3CDTF">2020-10-05T18:02:55Z</dcterms:modified>
</cp:coreProperties>
</file>