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93" r:id="rId3"/>
    <p:sldId id="433" r:id="rId4"/>
    <p:sldId id="422" r:id="rId5"/>
    <p:sldId id="424" r:id="rId6"/>
    <p:sldId id="414" r:id="rId7"/>
    <p:sldId id="431" r:id="rId8"/>
    <p:sldId id="385" r:id="rId9"/>
    <p:sldId id="406" r:id="rId10"/>
    <p:sldId id="436" r:id="rId11"/>
    <p:sldId id="432" r:id="rId12"/>
    <p:sldId id="438" r:id="rId13"/>
    <p:sldId id="437" r:id="rId14"/>
    <p:sldId id="427" r:id="rId15"/>
    <p:sldId id="429" r:id="rId16"/>
    <p:sldId id="299" r:id="rId17"/>
    <p:sldId id="297" r:id="rId18"/>
    <p:sldId id="434" r:id="rId19"/>
    <p:sldId id="403" r:id="rId20"/>
    <p:sldId id="430" r:id="rId21"/>
    <p:sldId id="435" r:id="rId22"/>
    <p:sldId id="428" r:id="rId23"/>
    <p:sldId id="26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DCFF1"/>
    <a:srgbClr val="339933"/>
    <a:srgbClr val="A50021"/>
    <a:srgbClr val="FF0000"/>
    <a:srgbClr val="EA2E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33" autoAdjust="0"/>
  </p:normalViewPr>
  <p:slideViewPr>
    <p:cSldViewPr>
      <p:cViewPr varScale="1">
        <p:scale>
          <a:sx n="65" d="100"/>
          <a:sy n="65" d="100"/>
        </p:scale>
        <p:origin x="1320" y="40"/>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335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F8B405-A42F-4B78-BB33-04CF9D76CA6B}" type="datetimeFigureOut">
              <a:rPr lang="en-GB" smtClean="0"/>
              <a:t>05/10/2020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6B0F1B-BCE2-4D58-9A1C-498D6C754ED0}" type="slidenum">
              <a:rPr lang="en-GB" smtClean="0"/>
              <a:t>‹#›</a:t>
            </a:fld>
            <a:endParaRPr lang="en-GB"/>
          </a:p>
        </p:txBody>
      </p:sp>
    </p:spTree>
    <p:extLst>
      <p:ext uri="{BB962C8B-B14F-4D97-AF65-F5344CB8AC3E}">
        <p14:creationId xmlns:p14="http://schemas.microsoft.com/office/powerpoint/2010/main" val="479927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Introduce self, behalf of Eastern Region.  Not many info slides – all workshop slides will be emailed out along </a:t>
            </a:r>
            <a:r>
              <a:rPr lang="en-GB"/>
              <a:t>with additional handout. </a:t>
            </a:r>
            <a:r>
              <a:rPr lang="en-GB" dirty="0"/>
              <a:t>Note paper provided for activity.</a:t>
            </a:r>
          </a:p>
          <a:p>
            <a:r>
              <a:rPr lang="en-GB" dirty="0"/>
              <a:t>Previous SF training, whole day training..</a:t>
            </a:r>
          </a:p>
        </p:txBody>
      </p:sp>
      <p:sp>
        <p:nvSpPr>
          <p:cNvPr id="4" name="Slide Number Placeholder 3"/>
          <p:cNvSpPr>
            <a:spLocks noGrp="1"/>
          </p:cNvSpPr>
          <p:nvPr>
            <p:ph type="sldNum" sz="quarter" idx="5"/>
          </p:nvPr>
        </p:nvSpPr>
        <p:spPr/>
        <p:txBody>
          <a:bodyPr/>
          <a:lstStyle/>
          <a:p>
            <a:fld id="{706B0F1B-BCE2-4D58-9A1C-498D6C754ED0}" type="slidenum">
              <a:rPr lang="en-GB" smtClean="0"/>
              <a:t>1</a:t>
            </a:fld>
            <a:endParaRPr lang="en-GB"/>
          </a:p>
        </p:txBody>
      </p:sp>
    </p:spTree>
    <p:extLst>
      <p:ext uri="{BB962C8B-B14F-4D97-AF65-F5344CB8AC3E}">
        <p14:creationId xmlns:p14="http://schemas.microsoft.com/office/powerpoint/2010/main" val="2657626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Also, consider direct compliments versus helping the CYP to notice their strengths – “how did you know you could do that?” “Where did that idea come from?</a:t>
            </a:r>
          </a:p>
          <a:p>
            <a:endParaRPr lang="en-US" dirty="0"/>
          </a:p>
          <a:p>
            <a:r>
              <a:rPr lang="en-US" sz="1200" kern="1200" dirty="0">
                <a:solidFill>
                  <a:schemeClr val="tx1"/>
                </a:solidFill>
                <a:effectLst/>
                <a:latin typeface="+mn-lt"/>
                <a:ea typeface="+mn-ea"/>
                <a:cs typeface="+mn-cs"/>
              </a:rPr>
              <a:t>Empowerment is </a:t>
            </a:r>
            <a:r>
              <a:rPr lang="en-US" dirty="0"/>
              <a:t>one of the aims of SF approaches.</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endParaRPr lang="en-GB" baseline="0" dirty="0"/>
          </a:p>
        </p:txBody>
      </p:sp>
      <p:sp>
        <p:nvSpPr>
          <p:cNvPr id="4" name="Slide Number Placeholder 3"/>
          <p:cNvSpPr>
            <a:spLocks noGrp="1"/>
          </p:cNvSpPr>
          <p:nvPr>
            <p:ph type="sldNum" sz="quarter" idx="10"/>
          </p:nvPr>
        </p:nvSpPr>
        <p:spPr/>
        <p:txBody>
          <a:bodyPr/>
          <a:lstStyle/>
          <a:p>
            <a:fld id="{689F6909-CA6B-40EC-96F1-38601A431B69}" type="slidenum">
              <a:rPr lang="en-GB" smtClean="0"/>
              <a:t>10</a:t>
            </a:fld>
            <a:endParaRPr lang="en-GB"/>
          </a:p>
        </p:txBody>
      </p:sp>
    </p:spTree>
    <p:extLst>
      <p:ext uri="{BB962C8B-B14F-4D97-AF65-F5344CB8AC3E}">
        <p14:creationId xmlns:p14="http://schemas.microsoft.com/office/powerpoint/2010/main" val="2837331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aim is to separate out the circumstances in which the problem is most active from the circumstances in which the problem holds no power or less power over their mood or thinking.  Idea is </a:t>
            </a:r>
            <a:r>
              <a:rPr lang="en-US" sz="1200" kern="1200" dirty="0" err="1">
                <a:solidFill>
                  <a:schemeClr val="tx1"/>
                </a:solidFill>
                <a:effectLst/>
                <a:latin typeface="+mn-lt"/>
                <a:ea typeface="+mn-ea"/>
                <a:cs typeface="+mn-cs"/>
              </a:rPr>
              <a:t>thatn</a:t>
            </a:r>
            <a:r>
              <a:rPr lang="en-GB" dirty="0"/>
              <a:t>Nobody is perfect and this applies to our problems too. If no-one can 'do' their problem perfectly there must always be times when they don't do them so well. These exceptions will help form the basis of a potential solution.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CEO company example.   Secondary school meeting example.</a:t>
            </a:r>
            <a:endParaRPr lang="en-GB" sz="1200" kern="1200" dirty="0">
              <a:solidFill>
                <a:schemeClr val="tx1"/>
              </a:solidFill>
              <a:effectLst/>
              <a:latin typeface="+mn-lt"/>
              <a:ea typeface="+mn-ea"/>
              <a:cs typeface="+mn-cs"/>
            </a:endParaRPr>
          </a:p>
          <a:p>
            <a:endParaRPr lang="en-GB" baseline="0" dirty="0"/>
          </a:p>
        </p:txBody>
      </p:sp>
      <p:sp>
        <p:nvSpPr>
          <p:cNvPr id="4" name="Slide Number Placeholder 3"/>
          <p:cNvSpPr>
            <a:spLocks noGrp="1"/>
          </p:cNvSpPr>
          <p:nvPr>
            <p:ph type="sldNum" sz="quarter" idx="10"/>
          </p:nvPr>
        </p:nvSpPr>
        <p:spPr/>
        <p:txBody>
          <a:bodyPr/>
          <a:lstStyle/>
          <a:p>
            <a:fld id="{689F6909-CA6B-40EC-96F1-38601A431B69}" type="slidenum">
              <a:rPr lang="en-GB" smtClean="0"/>
              <a:t>11</a:t>
            </a:fld>
            <a:endParaRPr lang="en-GB"/>
          </a:p>
        </p:txBody>
      </p:sp>
    </p:spTree>
    <p:extLst>
      <p:ext uri="{BB962C8B-B14F-4D97-AF65-F5344CB8AC3E}">
        <p14:creationId xmlns:p14="http://schemas.microsoft.com/office/powerpoint/2010/main" val="24833110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Aim for 75% of conversation or meeting to be on ‘solution talk’.  Give example of school meeting.</a:t>
            </a:r>
          </a:p>
        </p:txBody>
      </p:sp>
      <p:sp>
        <p:nvSpPr>
          <p:cNvPr id="4" name="Slide Number Placeholder 3"/>
          <p:cNvSpPr>
            <a:spLocks noGrp="1"/>
          </p:cNvSpPr>
          <p:nvPr>
            <p:ph type="sldNum" sz="quarter" idx="5"/>
          </p:nvPr>
        </p:nvSpPr>
        <p:spPr/>
        <p:txBody>
          <a:bodyPr/>
          <a:lstStyle/>
          <a:p>
            <a:fld id="{706B0F1B-BCE2-4D58-9A1C-498D6C754ED0}" type="slidenum">
              <a:rPr lang="en-GB" smtClean="0"/>
              <a:t>12</a:t>
            </a:fld>
            <a:endParaRPr lang="en-GB"/>
          </a:p>
        </p:txBody>
      </p:sp>
    </p:spTree>
    <p:extLst>
      <p:ext uri="{BB962C8B-B14F-4D97-AF65-F5344CB8AC3E}">
        <p14:creationId xmlns:p14="http://schemas.microsoft.com/office/powerpoint/2010/main" val="30805753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‘miracle’ question can have religious connotations - ‘preferred future’ can be helpful instead..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This can help them see a path forward through both allowing them to believe in the possibility of this future and in helping them to identify concrete steps they can take to make it happen.  </a:t>
            </a:r>
          </a:p>
          <a:p>
            <a:endParaRPr lang="en-GB" baseline="0" dirty="0"/>
          </a:p>
        </p:txBody>
      </p:sp>
      <p:sp>
        <p:nvSpPr>
          <p:cNvPr id="4" name="Slide Number Placeholder 3"/>
          <p:cNvSpPr>
            <a:spLocks noGrp="1"/>
          </p:cNvSpPr>
          <p:nvPr>
            <p:ph type="sldNum" sz="quarter" idx="10"/>
          </p:nvPr>
        </p:nvSpPr>
        <p:spPr/>
        <p:txBody>
          <a:bodyPr/>
          <a:lstStyle/>
          <a:p>
            <a:fld id="{689F6909-CA6B-40EC-96F1-38601A431B69}" type="slidenum">
              <a:rPr lang="en-GB" smtClean="0"/>
              <a:t>13</a:t>
            </a:fld>
            <a:endParaRPr lang="en-GB"/>
          </a:p>
        </p:txBody>
      </p:sp>
    </p:spTree>
    <p:extLst>
      <p:ext uri="{BB962C8B-B14F-4D97-AF65-F5344CB8AC3E}">
        <p14:creationId xmlns:p14="http://schemas.microsoft.com/office/powerpoint/2010/main" val="7504578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Notice that these questions do not include ‘how do you feel?’  This can be challenging for those who struggle to identify what they are feeling.  Try and encourage positive statements.  </a:t>
            </a:r>
          </a:p>
          <a:p>
            <a:endParaRPr lang="en-GB" baseline="0" dirty="0"/>
          </a:p>
        </p:txBody>
      </p:sp>
      <p:sp>
        <p:nvSpPr>
          <p:cNvPr id="4" name="Slide Number Placeholder 3"/>
          <p:cNvSpPr>
            <a:spLocks noGrp="1"/>
          </p:cNvSpPr>
          <p:nvPr>
            <p:ph type="sldNum" sz="quarter" idx="10"/>
          </p:nvPr>
        </p:nvSpPr>
        <p:spPr/>
        <p:txBody>
          <a:bodyPr/>
          <a:lstStyle/>
          <a:p>
            <a:fld id="{689F6909-CA6B-40EC-96F1-38601A431B69}" type="slidenum">
              <a:rPr lang="en-GB" smtClean="0"/>
              <a:t>14</a:t>
            </a:fld>
            <a:endParaRPr lang="en-GB"/>
          </a:p>
        </p:txBody>
      </p:sp>
    </p:spTree>
    <p:extLst>
      <p:ext uri="{BB962C8B-B14F-4D97-AF65-F5344CB8AC3E}">
        <p14:creationId xmlns:p14="http://schemas.microsoft.com/office/powerpoint/2010/main" val="12633137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Take some examples – are there any negative statements?  </a:t>
            </a:r>
            <a:r>
              <a:rPr lang="en-GB" dirty="0" err="1"/>
              <a:t>Eg</a:t>
            </a:r>
            <a:r>
              <a:rPr lang="en-GB" dirty="0"/>
              <a:t> talking about a work day – ‘I wasn’t stuck in traffic’.  Important to encourage positive rather than negative statements but not by putting words in their mouths.  Rather than saying ‘So the traffic was light and the journey was easy’, ask: ‘ so what was the traffic like instead?’ </a:t>
            </a:r>
          </a:p>
          <a:p>
            <a:r>
              <a:rPr lang="en-GB" dirty="0"/>
              <a:t>Another example: ‘We wouldn’t be in each other’s way.’  ‘So, what would it be like instead?’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thinking is that a person will feel more positive and be better able to imagine this positive future if they themselves make positive statements about it.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It my SF training</a:t>
            </a:r>
            <a:r>
              <a:rPr lang="en-US" sz="1200" kern="1200" dirty="0">
                <a:solidFill>
                  <a:schemeClr val="tx1"/>
                </a:solidFill>
                <a:effectLst/>
                <a:latin typeface="+mn-lt"/>
                <a:ea typeface="+mn-ea"/>
                <a:cs typeface="+mn-cs"/>
              </a:rPr>
              <a:t> people have reported feeling better and ‘lighter’ at the end of the questioning, just through imagining a better day and smiling as part of this experience.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If a young person has a terminal illness, this could still focus on a good day.</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endParaRPr lang="en-GB" dirty="0"/>
          </a:p>
          <a:p>
            <a:endParaRPr lang="en-GB" dirty="0"/>
          </a:p>
        </p:txBody>
      </p:sp>
      <p:sp>
        <p:nvSpPr>
          <p:cNvPr id="4" name="Slide Number Placeholder 3"/>
          <p:cNvSpPr>
            <a:spLocks noGrp="1"/>
          </p:cNvSpPr>
          <p:nvPr>
            <p:ph type="sldNum" sz="quarter" idx="10"/>
          </p:nvPr>
        </p:nvSpPr>
        <p:spPr/>
        <p:txBody>
          <a:bodyPr/>
          <a:lstStyle/>
          <a:p>
            <a:fld id="{706B0F1B-BCE2-4D58-9A1C-498D6C754ED0}" type="slidenum">
              <a:rPr lang="en-GB" smtClean="0"/>
              <a:t>15</a:t>
            </a:fld>
            <a:endParaRPr lang="en-GB"/>
          </a:p>
        </p:txBody>
      </p:sp>
    </p:spTree>
    <p:extLst>
      <p:ext uri="{BB962C8B-B14F-4D97-AF65-F5344CB8AC3E}">
        <p14:creationId xmlns:p14="http://schemas.microsoft.com/office/powerpoint/2010/main" val="3883040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Many vulnerable parents and YPs struggle to express their strengths.  This kind of enquiry helps to take the spotlight directly off them in considering how others value them.  </a:t>
            </a:r>
          </a:p>
          <a:p>
            <a:endParaRPr lang="en-GB" dirty="0"/>
          </a:p>
        </p:txBody>
      </p:sp>
      <p:sp>
        <p:nvSpPr>
          <p:cNvPr id="4" name="Slide Number Placeholder 3"/>
          <p:cNvSpPr>
            <a:spLocks noGrp="1"/>
          </p:cNvSpPr>
          <p:nvPr>
            <p:ph type="sldNum" sz="quarter" idx="5"/>
          </p:nvPr>
        </p:nvSpPr>
        <p:spPr/>
        <p:txBody>
          <a:bodyPr/>
          <a:lstStyle/>
          <a:p>
            <a:fld id="{706B0F1B-BCE2-4D58-9A1C-498D6C754ED0}" type="slidenum">
              <a:rPr lang="en-GB" smtClean="0"/>
              <a:t>16</a:t>
            </a:fld>
            <a:endParaRPr lang="en-GB"/>
          </a:p>
        </p:txBody>
      </p:sp>
    </p:spTree>
    <p:extLst>
      <p:ext uri="{BB962C8B-B14F-4D97-AF65-F5344CB8AC3E}">
        <p14:creationId xmlns:p14="http://schemas.microsoft.com/office/powerpoint/2010/main" val="12951205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Acknowledge that it can feel uncomfortable to continue to question ‘what else’? SF questioning takes time and encourages and coaxes deeper reflection and sharing.</a:t>
            </a:r>
          </a:p>
        </p:txBody>
      </p:sp>
      <p:sp>
        <p:nvSpPr>
          <p:cNvPr id="4" name="Slide Number Placeholder 3"/>
          <p:cNvSpPr>
            <a:spLocks noGrp="1"/>
          </p:cNvSpPr>
          <p:nvPr>
            <p:ph type="sldNum" sz="quarter" idx="10"/>
          </p:nvPr>
        </p:nvSpPr>
        <p:spPr/>
        <p:txBody>
          <a:bodyPr/>
          <a:lstStyle/>
          <a:p>
            <a:fld id="{706B0F1B-BCE2-4D58-9A1C-498D6C754ED0}" type="slidenum">
              <a:rPr lang="en-GB" smtClean="0"/>
              <a:t>17</a:t>
            </a:fld>
            <a:endParaRPr lang="en-GB"/>
          </a:p>
        </p:txBody>
      </p:sp>
    </p:spTree>
    <p:extLst>
      <p:ext uri="{BB962C8B-B14F-4D97-AF65-F5344CB8AC3E}">
        <p14:creationId xmlns:p14="http://schemas.microsoft.com/office/powerpoint/2010/main" val="10156584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For possible follow up home visit with CYP</a:t>
            </a:r>
          </a:p>
          <a:p>
            <a:endParaRPr lang="en-GB" dirty="0"/>
          </a:p>
          <a:p>
            <a:r>
              <a:rPr lang="en-GB" dirty="0"/>
              <a:t>S</a:t>
            </a:r>
            <a:r>
              <a:rPr lang="en-GB" sz="1200" kern="1200" dirty="0">
                <a:solidFill>
                  <a:schemeClr val="tx1"/>
                </a:solidFill>
                <a:effectLst/>
                <a:latin typeface="+mn-lt"/>
                <a:ea typeface="+mn-ea"/>
                <a:cs typeface="+mn-cs"/>
              </a:rPr>
              <a:t>hare NSPCC solution focussed toolkit for working with children – hold up and encourage to download using link on ‘find out more’ hand out.  </a:t>
            </a:r>
          </a:p>
          <a:p>
            <a:r>
              <a:rPr lang="en-GB" sz="1200" kern="1200" dirty="0">
                <a:solidFill>
                  <a:schemeClr val="tx1"/>
                </a:solidFill>
                <a:effectLst/>
                <a:latin typeface="+mn-lt"/>
                <a:ea typeface="+mn-ea"/>
                <a:cs typeface="+mn-cs"/>
              </a:rPr>
              <a:t>Offer to email out an additional many paged resource for those who would like it with 100s of solution focussed questions.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08B6C02-CFAB-43C1-A402-44005294748E}" type="slidenum">
              <a:rPr lang="en-GB" smtClean="0"/>
              <a:t>18</a:t>
            </a:fld>
            <a:endParaRPr lang="en-GB"/>
          </a:p>
        </p:txBody>
      </p:sp>
    </p:spTree>
    <p:extLst>
      <p:ext uri="{BB962C8B-B14F-4D97-AF65-F5344CB8AC3E}">
        <p14:creationId xmlns:p14="http://schemas.microsoft.com/office/powerpoint/2010/main" val="30793122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2060"/>
                </a:solidFill>
                <a:latin typeface="Tahoma" panose="020B0604030504040204" pitchFamily="34" charset="0"/>
                <a:ea typeface="Tahoma" panose="020B0604030504040204" pitchFamily="34" charset="0"/>
                <a:cs typeface="Tahoma" panose="020B0604030504040204" pitchFamily="34" charset="0"/>
              </a:rPr>
              <a:t>Summary.  Reminder that research has shown that finding and using our strengths is important for improving health, happiness and our sense of self-worth.</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08B6C02-CFAB-43C1-A402-44005294748E}" type="slidenum">
              <a:rPr lang="en-GB" smtClean="0"/>
              <a:t>19</a:t>
            </a:fld>
            <a:endParaRPr lang="en-GB"/>
          </a:p>
        </p:txBody>
      </p:sp>
    </p:spTree>
    <p:extLst>
      <p:ext uri="{BB962C8B-B14F-4D97-AF65-F5344CB8AC3E}">
        <p14:creationId xmlns:p14="http://schemas.microsoft.com/office/powerpoint/2010/main" val="2671434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0" kern="1200" dirty="0">
                <a:solidFill>
                  <a:schemeClr val="tx1"/>
                </a:solidFill>
                <a:effectLst/>
                <a:latin typeface="+mn-lt"/>
                <a:ea typeface="+mn-ea"/>
                <a:cs typeface="+mn-cs"/>
              </a:rPr>
              <a:t>In 50 minutes, aim to </a:t>
            </a:r>
            <a:r>
              <a:rPr lang="en-GB" sz="1200" i="1" kern="1200" dirty="0">
                <a:solidFill>
                  <a:schemeClr val="tx1"/>
                </a:solidFill>
                <a:effectLst/>
                <a:latin typeface="+mn-lt"/>
                <a:ea typeface="+mn-ea"/>
                <a:cs typeface="+mn-cs"/>
              </a:rPr>
              <a:t>introduce</a:t>
            </a:r>
            <a:r>
              <a:rPr lang="en-GB" sz="1200" i="0" kern="1200" dirty="0">
                <a:solidFill>
                  <a:schemeClr val="tx1"/>
                </a:solidFill>
                <a:effectLst/>
                <a:latin typeface="+mn-lt"/>
                <a:ea typeface="+mn-ea"/>
                <a:cs typeface="+mn-cs"/>
              </a:rPr>
              <a:t> you to solution focussed approaches which can expand ideas for </a:t>
            </a:r>
            <a:r>
              <a:rPr lang="en-GB" dirty="0"/>
              <a:t>helping families construct solutions rather than dwelling on the problem. </a:t>
            </a:r>
          </a:p>
          <a:p>
            <a:r>
              <a:rPr lang="en-GB" dirty="0"/>
              <a:t>First part exploring background of solution focussed thinking and techniques which aim to help the parents, children and young people define achievable goals, identify their strengths and what is working in their lives to help them move towards the future they want.</a:t>
            </a:r>
          </a:p>
          <a:p>
            <a:r>
              <a:rPr lang="en-GB" sz="1200" i="0" kern="1200" dirty="0">
                <a:solidFill>
                  <a:schemeClr val="tx1"/>
                </a:solidFill>
                <a:effectLst/>
                <a:latin typeface="+mn-lt"/>
                <a:ea typeface="+mn-ea"/>
                <a:cs typeface="+mn-cs"/>
              </a:rPr>
              <a:t>Ref toolbox – affirm empower</a:t>
            </a:r>
          </a:p>
          <a:p>
            <a:r>
              <a:rPr lang="en-GB" sz="1200" i="0" kern="1200" dirty="0">
                <a:solidFill>
                  <a:schemeClr val="tx1"/>
                </a:solidFill>
                <a:effectLst/>
                <a:latin typeface="+mn-lt"/>
                <a:ea typeface="+mn-ea"/>
                <a:cs typeface="+mn-cs"/>
              </a:rPr>
              <a:t>Second part: opportunity to practice some SF questioning.   Aim of exercises is less about you having techniques to immediately employ- more about demonstrating the thinking and language of SF approaches.   These questioning techniques may gel with some of you so it’s important that you know where to find out more.  For me, although I have employed some of the questioning techniques, the real impact of SF training was the thinking which has changed the way I listen and the direction of conversations. Now introduce SF elements into all our training.</a:t>
            </a:r>
          </a:p>
          <a:p>
            <a:endParaRPr lang="en-GB" dirty="0"/>
          </a:p>
          <a:p>
            <a:endParaRPr lang="en-GB" dirty="0"/>
          </a:p>
          <a:p>
            <a:r>
              <a:rPr lang="en-GB" sz="1200" i="0" kern="1200" dirty="0">
                <a:solidFill>
                  <a:schemeClr val="tx1"/>
                </a:solidFill>
                <a:effectLst/>
                <a:latin typeface="+mn-lt"/>
                <a:ea typeface="+mn-ea"/>
                <a:cs typeface="+mn-cs"/>
              </a:rPr>
              <a:t> </a:t>
            </a:r>
            <a:endParaRPr lang="en-GB" dirty="0"/>
          </a:p>
          <a:p>
            <a:endParaRPr lang="en-GB" dirty="0"/>
          </a:p>
        </p:txBody>
      </p:sp>
      <p:sp>
        <p:nvSpPr>
          <p:cNvPr id="4" name="Slide Number Placeholder 3"/>
          <p:cNvSpPr>
            <a:spLocks noGrp="1"/>
          </p:cNvSpPr>
          <p:nvPr>
            <p:ph type="sldNum" sz="quarter" idx="5"/>
          </p:nvPr>
        </p:nvSpPr>
        <p:spPr/>
        <p:txBody>
          <a:bodyPr/>
          <a:lstStyle/>
          <a:p>
            <a:fld id="{706B0F1B-BCE2-4D58-9A1C-498D6C754ED0}" type="slidenum">
              <a:rPr lang="en-GB" smtClean="0"/>
              <a:t>2</a:t>
            </a:fld>
            <a:endParaRPr lang="en-GB"/>
          </a:p>
        </p:txBody>
      </p:sp>
    </p:spTree>
    <p:extLst>
      <p:ext uri="{BB962C8B-B14F-4D97-AF65-F5344CB8AC3E}">
        <p14:creationId xmlns:p14="http://schemas.microsoft.com/office/powerpoint/2010/main" val="30177510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Challenge attendees to reflect on what they have learnt today.   Ask a few attendees or encourage them to share with each other for a few minutes.</a:t>
            </a:r>
          </a:p>
        </p:txBody>
      </p:sp>
      <p:sp>
        <p:nvSpPr>
          <p:cNvPr id="4" name="Slide Number Placeholder 3"/>
          <p:cNvSpPr>
            <a:spLocks noGrp="1"/>
          </p:cNvSpPr>
          <p:nvPr>
            <p:ph type="sldNum" sz="quarter" idx="10"/>
          </p:nvPr>
        </p:nvSpPr>
        <p:spPr/>
        <p:txBody>
          <a:bodyPr/>
          <a:lstStyle/>
          <a:p>
            <a:fld id="{706B0F1B-BCE2-4D58-9A1C-498D6C754ED0}" type="slidenum">
              <a:rPr lang="en-GB" smtClean="0"/>
              <a:t>20</a:t>
            </a:fld>
            <a:endParaRPr lang="en-GB"/>
          </a:p>
        </p:txBody>
      </p:sp>
    </p:spTree>
    <p:extLst>
      <p:ext uri="{BB962C8B-B14F-4D97-AF65-F5344CB8AC3E}">
        <p14:creationId xmlns:p14="http://schemas.microsoft.com/office/powerpoint/2010/main" val="41574200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Reminder of ‘find out more’ hand out.</a:t>
            </a:r>
          </a:p>
        </p:txBody>
      </p:sp>
      <p:sp>
        <p:nvSpPr>
          <p:cNvPr id="4" name="Slide Number Placeholder 3"/>
          <p:cNvSpPr>
            <a:spLocks noGrp="1"/>
          </p:cNvSpPr>
          <p:nvPr>
            <p:ph type="sldNum" sz="quarter" idx="10"/>
          </p:nvPr>
        </p:nvSpPr>
        <p:spPr/>
        <p:txBody>
          <a:bodyPr/>
          <a:lstStyle/>
          <a:p>
            <a:fld id="{706B0F1B-BCE2-4D58-9A1C-498D6C754ED0}" type="slidenum">
              <a:rPr lang="en-GB" smtClean="0"/>
              <a:t>21</a:t>
            </a:fld>
            <a:endParaRPr lang="en-GB"/>
          </a:p>
        </p:txBody>
      </p:sp>
    </p:spTree>
    <p:extLst>
      <p:ext uri="{BB962C8B-B14F-4D97-AF65-F5344CB8AC3E}">
        <p14:creationId xmlns:p14="http://schemas.microsoft.com/office/powerpoint/2010/main" val="8622330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PATH (planning alternative tomorrows with hope) – show book.  can be a very powerful method of encouraging focused listening, creative thinking and building partnership working to support a child or young person plan for the future. Starts with the CYP dreams and aspirations, helps them identify some short term goals before looking at the current situation and planning forward.  Always looks forward, not backward.  Details included on ‘Find out More’ sheet.</a:t>
            </a:r>
          </a:p>
        </p:txBody>
      </p:sp>
      <p:sp>
        <p:nvSpPr>
          <p:cNvPr id="4" name="Slide Number Placeholder 3"/>
          <p:cNvSpPr>
            <a:spLocks noGrp="1"/>
          </p:cNvSpPr>
          <p:nvPr>
            <p:ph type="sldNum" sz="quarter" idx="10"/>
          </p:nvPr>
        </p:nvSpPr>
        <p:spPr/>
        <p:txBody>
          <a:bodyPr/>
          <a:lstStyle/>
          <a:p>
            <a:fld id="{706B0F1B-BCE2-4D58-9A1C-498D6C754ED0}" type="slidenum">
              <a:rPr lang="en-GB" smtClean="0"/>
              <a:t>22</a:t>
            </a:fld>
            <a:endParaRPr lang="en-GB"/>
          </a:p>
        </p:txBody>
      </p:sp>
    </p:spTree>
    <p:extLst>
      <p:ext uri="{BB962C8B-B14F-4D97-AF65-F5344CB8AC3E}">
        <p14:creationId xmlns:p14="http://schemas.microsoft.com/office/powerpoint/2010/main" val="36292702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06B0F1B-BCE2-4D58-9A1C-498D6C754ED0}" type="slidenum">
              <a:rPr lang="en-GB" smtClean="0"/>
              <a:t>23</a:t>
            </a:fld>
            <a:endParaRPr lang="en-GB"/>
          </a:p>
        </p:txBody>
      </p:sp>
    </p:spTree>
    <p:extLst>
      <p:ext uri="{BB962C8B-B14F-4D97-AF65-F5344CB8AC3E}">
        <p14:creationId xmlns:p14="http://schemas.microsoft.com/office/powerpoint/2010/main" val="1993166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Give examples you will be familiar with ( </a:t>
            </a:r>
            <a:r>
              <a:rPr lang="en-GB" sz="1200" kern="1200" dirty="0" err="1">
                <a:solidFill>
                  <a:schemeClr val="tx1"/>
                </a:solidFill>
                <a:effectLst/>
                <a:latin typeface="+mn-lt"/>
                <a:ea typeface="+mn-ea"/>
                <a:cs typeface="+mn-cs"/>
              </a:rPr>
              <a:t>eg</a:t>
            </a:r>
            <a:r>
              <a:rPr lang="en-GB" sz="1200" kern="1200" dirty="0">
                <a:solidFill>
                  <a:schemeClr val="tx1"/>
                </a:solidFill>
                <a:effectLst/>
                <a:latin typeface="+mn-lt"/>
                <a:ea typeface="+mn-ea"/>
                <a:cs typeface="+mn-cs"/>
              </a:rPr>
              <a:t> parent who expresses that they have had to fight for years for certain support or for their child’s SEN to be recognised and who find it hard to let go of the past and keep referring back to the difficulties experienced).  </a:t>
            </a:r>
          </a:p>
          <a:p>
            <a:endParaRPr lang="en-GB" dirty="0"/>
          </a:p>
          <a:p>
            <a:r>
              <a:rPr lang="en-GB" sz="1200" kern="1200" dirty="0">
                <a:solidFill>
                  <a:schemeClr val="tx1"/>
                </a:solidFill>
                <a:effectLst/>
                <a:latin typeface="+mn-lt"/>
                <a:ea typeface="+mn-ea"/>
                <a:cs typeface="+mn-cs"/>
              </a:rPr>
              <a:t>Whilst we do need some understanding of how a child or parent has reached this point, solution focussed approaches spring from thinking that it is not helpful to dwell too much on the problem and how this problem arose. </a:t>
            </a:r>
          </a:p>
        </p:txBody>
      </p:sp>
      <p:sp>
        <p:nvSpPr>
          <p:cNvPr id="4" name="Slide Number Placeholder 3"/>
          <p:cNvSpPr>
            <a:spLocks noGrp="1"/>
          </p:cNvSpPr>
          <p:nvPr>
            <p:ph type="sldNum" sz="quarter" idx="10"/>
          </p:nvPr>
        </p:nvSpPr>
        <p:spPr/>
        <p:txBody>
          <a:bodyPr/>
          <a:lstStyle/>
          <a:p>
            <a:fld id="{A08B6C02-CFAB-43C1-A402-44005294748E}" type="slidenum">
              <a:rPr lang="en-GB" smtClean="0"/>
              <a:t>3</a:t>
            </a:fld>
            <a:endParaRPr lang="en-GB"/>
          </a:p>
        </p:txBody>
      </p:sp>
    </p:spTree>
    <p:extLst>
      <p:ext uri="{BB962C8B-B14F-4D97-AF65-F5344CB8AC3E}">
        <p14:creationId xmlns:p14="http://schemas.microsoft.com/office/powerpoint/2010/main" val="2367141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Bit of background to begin…The Solution Focused approaches we are exploring today were developed in America in the 1980s by Steve de Shazer and </a:t>
            </a:r>
            <a:r>
              <a:rPr lang="en-GB" dirty="0" err="1"/>
              <a:t>Insoo</a:t>
            </a:r>
            <a:r>
              <a:rPr lang="en-GB" dirty="0"/>
              <a:t> Kim Berg.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After spending many years studying problem behaviour and trying to change it they switched to studying 'solution behaviour' and how to promote it. </a:t>
            </a:r>
            <a:r>
              <a:rPr lang="en-GB"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Concentrated on developing solutions versus solving problems. </a:t>
            </a:r>
            <a:r>
              <a:rPr lang="en-GB" sz="1200" dirty="0">
                <a:solidFill>
                  <a:srgbClr val="002060"/>
                </a:solidFill>
                <a:latin typeface="Tahoma" panose="020B0604030504040204" pitchFamily="34" charset="0"/>
                <a:ea typeface="Tahoma" panose="020B0604030504040204" pitchFamily="34" charset="0"/>
                <a:cs typeface="Tahoma" panose="020B0604030504040204" pitchFamily="34" charset="0"/>
              </a:rPr>
              <a:t>The problem is not the destiny. </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08B6C02-CFAB-43C1-A402-44005294748E}" type="slidenum">
              <a:rPr lang="en-GB" smtClean="0"/>
              <a:t>4</a:t>
            </a:fld>
            <a:endParaRPr lang="en-GB"/>
          </a:p>
        </p:txBody>
      </p:sp>
    </p:spTree>
    <p:extLst>
      <p:ext uri="{BB962C8B-B14F-4D97-AF65-F5344CB8AC3E}">
        <p14:creationId xmlns:p14="http://schemas.microsoft.com/office/powerpoint/2010/main" val="4043297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08B6C02-CFAB-43C1-A402-44005294748E}" type="slidenum">
              <a:rPr lang="en-GB" smtClean="0"/>
              <a:t>5</a:t>
            </a:fld>
            <a:endParaRPr lang="en-GB"/>
          </a:p>
        </p:txBody>
      </p:sp>
    </p:spTree>
    <p:extLst>
      <p:ext uri="{BB962C8B-B14F-4D97-AF65-F5344CB8AC3E}">
        <p14:creationId xmlns:p14="http://schemas.microsoft.com/office/powerpoint/2010/main" val="3083552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Different possibilities arise if we can start with a different question ‘Where to?’ </a:t>
            </a:r>
          </a:p>
          <a:p>
            <a:endParaRPr lang="en-GB" dirty="0"/>
          </a:p>
          <a:p>
            <a:r>
              <a:rPr lang="en-GB" dirty="0"/>
              <a:t>Simple idea that knowing where you want to get to makes the getting there much more likely. </a:t>
            </a:r>
            <a:r>
              <a:rPr lang="en-GB" sz="1200" dirty="0">
                <a:latin typeface="Arial" panose="020B0604020202020204" pitchFamily="34" charset="0"/>
                <a:cs typeface="Arial" panose="020B0604020202020204" pitchFamily="34" charset="0"/>
              </a:rPr>
              <a:t>Problem-solvers start from the cause then goes to the effects.  Solution-oriented approaches goes backwards: less interested in the historical causes of problems compared to ‘what works’ in the present and future. Therefore rooting conversations firmly in the present while working towards a future in which current problem or problems have less impact on their life.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a:p>
            <a:r>
              <a:rPr lang="en-GB" baseline="0" dirty="0"/>
              <a:t>In </a:t>
            </a:r>
            <a:r>
              <a:rPr lang="en-GB" baseline="0" dirty="0" err="1"/>
              <a:t>sendco</a:t>
            </a:r>
            <a:r>
              <a:rPr lang="en-GB" baseline="0" dirty="0"/>
              <a:t> training, we explore the difference in approaching a meeting with </a:t>
            </a:r>
            <a:r>
              <a:rPr lang="en-GB" dirty="0"/>
              <a:t>where to? </a:t>
            </a:r>
            <a:r>
              <a:rPr lang="en-GB" i="0" baseline="0" dirty="0"/>
              <a:t>Setting </a:t>
            </a:r>
            <a:r>
              <a:rPr lang="en-GB" baseline="0" dirty="0"/>
              <a:t>the expectations for future conversations. </a:t>
            </a:r>
          </a:p>
          <a:p>
            <a:endParaRPr lang="en-GB" baseline="0" dirty="0"/>
          </a:p>
          <a:p>
            <a:endParaRPr lang="en-GB" baseline="0" dirty="0"/>
          </a:p>
          <a:p>
            <a:endParaRPr lang="en-GB" baseline="0" dirty="0"/>
          </a:p>
        </p:txBody>
      </p:sp>
      <p:sp>
        <p:nvSpPr>
          <p:cNvPr id="4" name="Slide Number Placeholder 3"/>
          <p:cNvSpPr>
            <a:spLocks noGrp="1"/>
          </p:cNvSpPr>
          <p:nvPr>
            <p:ph type="sldNum" sz="quarter" idx="10"/>
          </p:nvPr>
        </p:nvSpPr>
        <p:spPr/>
        <p:txBody>
          <a:bodyPr/>
          <a:lstStyle/>
          <a:p>
            <a:fld id="{689F6909-CA6B-40EC-96F1-38601A431B69}" type="slidenum">
              <a:rPr lang="en-GB" smtClean="0"/>
              <a:t>6</a:t>
            </a:fld>
            <a:endParaRPr lang="en-GB"/>
          </a:p>
        </p:txBody>
      </p:sp>
    </p:spTree>
    <p:extLst>
      <p:ext uri="{BB962C8B-B14F-4D97-AF65-F5344CB8AC3E}">
        <p14:creationId xmlns:p14="http://schemas.microsoft.com/office/powerpoint/2010/main" val="2066804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Alternative way of remembering that whilst we do need some understanding of the past, a small rear view reminder is enough to refer to while our face </a:t>
            </a:r>
            <a:r>
              <a:rPr lang="en-GB" dirty="0"/>
              <a:t>and full view is </a:t>
            </a:r>
            <a:r>
              <a:rPr lang="en-GB" baseline="0" dirty="0"/>
              <a:t>directed forwards, focussing on where the person wants to go.  </a:t>
            </a:r>
          </a:p>
        </p:txBody>
      </p:sp>
      <p:sp>
        <p:nvSpPr>
          <p:cNvPr id="4" name="Slide Number Placeholder 3"/>
          <p:cNvSpPr>
            <a:spLocks noGrp="1"/>
          </p:cNvSpPr>
          <p:nvPr>
            <p:ph type="sldNum" sz="quarter" idx="10"/>
          </p:nvPr>
        </p:nvSpPr>
        <p:spPr/>
        <p:txBody>
          <a:bodyPr/>
          <a:lstStyle/>
          <a:p>
            <a:fld id="{689F6909-CA6B-40EC-96F1-38601A431B69}" type="slidenum">
              <a:rPr lang="en-GB" smtClean="0"/>
              <a:t>7</a:t>
            </a:fld>
            <a:endParaRPr lang="en-GB"/>
          </a:p>
        </p:txBody>
      </p:sp>
    </p:spTree>
    <p:extLst>
      <p:ext uri="{BB962C8B-B14F-4D97-AF65-F5344CB8AC3E}">
        <p14:creationId xmlns:p14="http://schemas.microsoft.com/office/powerpoint/2010/main" val="700671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One of the consequences of a serious problem is that it clouds our view of the future. We know that we don’t want the problem but we have lost sight of what it is we do want. We know that many vulnerable parents and young people find it hard to imagine a different future or recognise positives in the now.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SF questioning aims to scaffold this process, using questions to explore what life might be like if the problem was solved.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10"/>
          </p:nvPr>
        </p:nvSpPr>
        <p:spPr/>
        <p:txBody>
          <a:bodyPr/>
          <a:lstStyle/>
          <a:p>
            <a:fld id="{72E0776B-FFAE-4CAD-9A11-9858687EB82C}" type="slidenum">
              <a:rPr lang="en-GB" smtClean="0"/>
              <a:t>8</a:t>
            </a:fld>
            <a:endParaRPr lang="en-GB"/>
          </a:p>
        </p:txBody>
      </p:sp>
    </p:spTree>
    <p:extLst>
      <p:ext uri="{BB962C8B-B14F-4D97-AF65-F5344CB8AC3E}">
        <p14:creationId xmlns:p14="http://schemas.microsoft.com/office/powerpoint/2010/main" val="746965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SF questions therefore do not just collect info – they are providing opportunities for reflection and clarification.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It is about helping people to notice and name what they do which is useful.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Rationale: that people generally solve their problems by drawing on their resources; promotes optimism based on self-efficacy.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Also, that people are less likely to argue with themselves so questions are intended for people to generate their own strengths rather than professionals pointing out positives.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08B6C02-CFAB-43C1-A402-44005294748E}" type="slidenum">
              <a:rPr lang="en-GB" smtClean="0"/>
              <a:t>9</a:t>
            </a:fld>
            <a:endParaRPr lang="en-GB"/>
          </a:p>
        </p:txBody>
      </p:sp>
    </p:spTree>
    <p:extLst>
      <p:ext uri="{BB962C8B-B14F-4D97-AF65-F5344CB8AC3E}">
        <p14:creationId xmlns:p14="http://schemas.microsoft.com/office/powerpoint/2010/main" val="887102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F769EFD-A1A3-4159-8ECF-0999D1C2F906}"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7478F0-4BA9-4B3D-8E98-9D939A4382F9}" type="slidenum">
              <a:rPr lang="en-GB" smtClean="0"/>
              <a:t>‹#›</a:t>
            </a:fld>
            <a:endParaRPr lang="en-GB"/>
          </a:p>
        </p:txBody>
      </p:sp>
    </p:spTree>
    <p:extLst>
      <p:ext uri="{BB962C8B-B14F-4D97-AF65-F5344CB8AC3E}">
        <p14:creationId xmlns:p14="http://schemas.microsoft.com/office/powerpoint/2010/main" val="246027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F769EFD-A1A3-4159-8ECF-0999D1C2F906}"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7478F0-4BA9-4B3D-8E98-9D939A4382F9}" type="slidenum">
              <a:rPr lang="en-GB" smtClean="0"/>
              <a:t>‹#›</a:t>
            </a:fld>
            <a:endParaRPr lang="en-GB"/>
          </a:p>
        </p:txBody>
      </p:sp>
    </p:spTree>
    <p:extLst>
      <p:ext uri="{BB962C8B-B14F-4D97-AF65-F5344CB8AC3E}">
        <p14:creationId xmlns:p14="http://schemas.microsoft.com/office/powerpoint/2010/main" val="369732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F769EFD-A1A3-4159-8ECF-0999D1C2F906}"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7478F0-4BA9-4B3D-8E98-9D939A4382F9}" type="slidenum">
              <a:rPr lang="en-GB" smtClean="0"/>
              <a:t>‹#›</a:t>
            </a:fld>
            <a:endParaRPr lang="en-GB"/>
          </a:p>
        </p:txBody>
      </p:sp>
    </p:spTree>
    <p:extLst>
      <p:ext uri="{BB962C8B-B14F-4D97-AF65-F5344CB8AC3E}">
        <p14:creationId xmlns:p14="http://schemas.microsoft.com/office/powerpoint/2010/main" val="3825576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F769EFD-A1A3-4159-8ECF-0999D1C2F906}"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7478F0-4BA9-4B3D-8E98-9D939A4382F9}" type="slidenum">
              <a:rPr lang="en-GB" smtClean="0"/>
              <a:t>‹#›</a:t>
            </a:fld>
            <a:endParaRPr lang="en-GB"/>
          </a:p>
        </p:txBody>
      </p:sp>
    </p:spTree>
    <p:extLst>
      <p:ext uri="{BB962C8B-B14F-4D97-AF65-F5344CB8AC3E}">
        <p14:creationId xmlns:p14="http://schemas.microsoft.com/office/powerpoint/2010/main" val="4188527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769EFD-A1A3-4159-8ECF-0999D1C2F906}" type="datetimeFigureOut">
              <a:rPr lang="en-GB" smtClean="0"/>
              <a:t>05/10/2020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7478F0-4BA9-4B3D-8E98-9D939A4382F9}" type="slidenum">
              <a:rPr lang="en-GB" smtClean="0"/>
              <a:t>‹#›</a:t>
            </a:fld>
            <a:endParaRPr lang="en-GB"/>
          </a:p>
        </p:txBody>
      </p:sp>
    </p:spTree>
    <p:extLst>
      <p:ext uri="{BB962C8B-B14F-4D97-AF65-F5344CB8AC3E}">
        <p14:creationId xmlns:p14="http://schemas.microsoft.com/office/powerpoint/2010/main" val="2357397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F769EFD-A1A3-4159-8ECF-0999D1C2F906}" type="datetimeFigureOut">
              <a:rPr lang="en-GB" smtClean="0"/>
              <a:t>05/10/2020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7478F0-4BA9-4B3D-8E98-9D939A4382F9}" type="slidenum">
              <a:rPr lang="en-GB" smtClean="0"/>
              <a:t>‹#›</a:t>
            </a:fld>
            <a:endParaRPr lang="en-GB"/>
          </a:p>
        </p:txBody>
      </p:sp>
    </p:spTree>
    <p:extLst>
      <p:ext uri="{BB962C8B-B14F-4D97-AF65-F5344CB8AC3E}">
        <p14:creationId xmlns:p14="http://schemas.microsoft.com/office/powerpoint/2010/main" val="3153382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F769EFD-A1A3-4159-8ECF-0999D1C2F906}" type="datetimeFigureOut">
              <a:rPr lang="en-GB" smtClean="0"/>
              <a:t>05/10/2020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7478F0-4BA9-4B3D-8E98-9D939A4382F9}" type="slidenum">
              <a:rPr lang="en-GB" smtClean="0"/>
              <a:t>‹#›</a:t>
            </a:fld>
            <a:endParaRPr lang="en-GB"/>
          </a:p>
        </p:txBody>
      </p:sp>
    </p:spTree>
    <p:extLst>
      <p:ext uri="{BB962C8B-B14F-4D97-AF65-F5344CB8AC3E}">
        <p14:creationId xmlns:p14="http://schemas.microsoft.com/office/powerpoint/2010/main" val="1706473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F769EFD-A1A3-4159-8ECF-0999D1C2F906}" type="datetimeFigureOut">
              <a:rPr lang="en-GB" smtClean="0"/>
              <a:t>05/10/2020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7478F0-4BA9-4B3D-8E98-9D939A4382F9}" type="slidenum">
              <a:rPr lang="en-GB" smtClean="0"/>
              <a:t>‹#›</a:t>
            </a:fld>
            <a:endParaRPr lang="en-GB"/>
          </a:p>
        </p:txBody>
      </p:sp>
    </p:spTree>
    <p:extLst>
      <p:ext uri="{BB962C8B-B14F-4D97-AF65-F5344CB8AC3E}">
        <p14:creationId xmlns:p14="http://schemas.microsoft.com/office/powerpoint/2010/main" val="3865003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69EFD-A1A3-4159-8ECF-0999D1C2F906}" type="datetimeFigureOut">
              <a:rPr lang="en-GB" smtClean="0"/>
              <a:t>05/10/2020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7478F0-4BA9-4B3D-8E98-9D939A4382F9}" type="slidenum">
              <a:rPr lang="en-GB" smtClean="0"/>
              <a:t>‹#›</a:t>
            </a:fld>
            <a:endParaRPr lang="en-GB"/>
          </a:p>
        </p:txBody>
      </p:sp>
    </p:spTree>
    <p:extLst>
      <p:ext uri="{BB962C8B-B14F-4D97-AF65-F5344CB8AC3E}">
        <p14:creationId xmlns:p14="http://schemas.microsoft.com/office/powerpoint/2010/main" val="2448821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769EFD-A1A3-4159-8ECF-0999D1C2F906}" type="datetimeFigureOut">
              <a:rPr lang="en-GB" smtClean="0"/>
              <a:t>05/10/2020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7478F0-4BA9-4B3D-8E98-9D939A4382F9}" type="slidenum">
              <a:rPr lang="en-GB" smtClean="0"/>
              <a:t>‹#›</a:t>
            </a:fld>
            <a:endParaRPr lang="en-GB"/>
          </a:p>
        </p:txBody>
      </p:sp>
    </p:spTree>
    <p:extLst>
      <p:ext uri="{BB962C8B-B14F-4D97-AF65-F5344CB8AC3E}">
        <p14:creationId xmlns:p14="http://schemas.microsoft.com/office/powerpoint/2010/main" val="2279172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769EFD-A1A3-4159-8ECF-0999D1C2F906}" type="datetimeFigureOut">
              <a:rPr lang="en-GB" smtClean="0"/>
              <a:t>05/10/2020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7478F0-4BA9-4B3D-8E98-9D939A4382F9}" type="slidenum">
              <a:rPr lang="en-GB" smtClean="0"/>
              <a:t>‹#›</a:t>
            </a:fld>
            <a:endParaRPr lang="en-GB"/>
          </a:p>
        </p:txBody>
      </p:sp>
    </p:spTree>
    <p:extLst>
      <p:ext uri="{BB962C8B-B14F-4D97-AF65-F5344CB8AC3E}">
        <p14:creationId xmlns:p14="http://schemas.microsoft.com/office/powerpoint/2010/main" val="3378400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69EFD-A1A3-4159-8ECF-0999D1C2F906}" type="datetimeFigureOut">
              <a:rPr lang="en-GB" smtClean="0"/>
              <a:t>05/10/2020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7478F0-4BA9-4B3D-8E98-9D939A4382F9}" type="slidenum">
              <a:rPr lang="en-GB" smtClean="0"/>
              <a:t>‹#›</a:t>
            </a:fld>
            <a:endParaRPr lang="en-GB"/>
          </a:p>
        </p:txBody>
      </p:sp>
    </p:spTree>
    <p:extLst>
      <p:ext uri="{BB962C8B-B14F-4D97-AF65-F5344CB8AC3E}">
        <p14:creationId xmlns:p14="http://schemas.microsoft.com/office/powerpoint/2010/main" val="274187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brief.org.uk/blo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www.brief.org.uk/"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pPr>
              <a:defRPr/>
            </a:pPr>
            <a:fld id="{BA5344C0-AA85-4FF8-BBFB-EF5FB0CAD0ED}" type="slidenum">
              <a:rPr lang="en-US" altLang="en-US"/>
              <a:pPr>
                <a:defRPr/>
              </a:pPr>
              <a:t>1</a:t>
            </a:fld>
            <a:endParaRPr lang="en-US" altLang="en-US"/>
          </a:p>
        </p:txBody>
      </p:sp>
      <p:sp>
        <p:nvSpPr>
          <p:cNvPr id="2051" name="Freeform 1"/>
          <p:cNvSpPr>
            <a:spLocks/>
          </p:cNvSpPr>
          <p:nvPr/>
        </p:nvSpPr>
        <p:spPr bwMode="auto">
          <a:xfrm>
            <a:off x="500063" y="5945188"/>
            <a:ext cx="4940300" cy="920750"/>
          </a:xfrm>
          <a:custGeom>
            <a:avLst/>
            <a:gdLst>
              <a:gd name="T0" fmla="*/ 0 w 21600"/>
              <a:gd name="T1" fmla="*/ 5456 h 21600"/>
              <a:gd name="T2" fmla="*/ 4940300 w 21600"/>
              <a:gd name="T3" fmla="*/ 920750 h 21600"/>
              <a:gd name="T4" fmla="*/ 3668401 w 21600"/>
              <a:gd name="T5" fmla="*/ 920750 h 21600"/>
              <a:gd name="T6" fmla="*/ 686 w 21600"/>
              <a:gd name="T7" fmla="*/ 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128"/>
                </a:moveTo>
                <a:lnTo>
                  <a:pt x="21600" y="21600"/>
                </a:lnTo>
                <a:lnTo>
                  <a:pt x="16039" y="21600"/>
                </a:lnTo>
                <a:lnTo>
                  <a:pt x="3" y="0"/>
                </a:lnTo>
              </a:path>
            </a:pathLst>
          </a:custGeom>
          <a:solidFill>
            <a:schemeClr val="accent1">
              <a:alpha val="39999"/>
            </a:schemeClr>
          </a:solid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GB"/>
          </a:p>
        </p:txBody>
      </p:sp>
      <p:sp>
        <p:nvSpPr>
          <p:cNvPr id="2052" name="Freeform 2"/>
          <p:cNvSpPr>
            <a:spLocks/>
          </p:cNvSpPr>
          <p:nvPr/>
        </p:nvSpPr>
        <p:spPr bwMode="auto">
          <a:xfrm>
            <a:off x="485775" y="5938838"/>
            <a:ext cx="3690938" cy="933450"/>
          </a:xfrm>
          <a:custGeom>
            <a:avLst/>
            <a:gdLst>
              <a:gd name="T0" fmla="*/ 0 w 21600"/>
              <a:gd name="T1" fmla="*/ 0 h 21600"/>
              <a:gd name="T2" fmla="*/ 3690938 w 21600"/>
              <a:gd name="T3" fmla="*/ 928696 h 21600"/>
              <a:gd name="T4" fmla="*/ 2914645 w 21600"/>
              <a:gd name="T5" fmla="*/ 933450 h 21600"/>
              <a:gd name="T6" fmla="*/ 7860 w 21600"/>
              <a:gd name="T7" fmla="*/ 6353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0"/>
                </a:moveTo>
                <a:lnTo>
                  <a:pt x="21600" y="21490"/>
                </a:lnTo>
                <a:lnTo>
                  <a:pt x="17057" y="21600"/>
                </a:lnTo>
                <a:lnTo>
                  <a:pt x="46" y="147"/>
                </a:lnTo>
              </a:path>
            </a:pathLst>
          </a:custGeom>
          <a:solidFill>
            <a:srgbClr val="000000"/>
          </a:solid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GB"/>
          </a:p>
        </p:txBody>
      </p:sp>
      <p:sp>
        <p:nvSpPr>
          <p:cNvPr id="2053" name="AutoShape 3"/>
          <p:cNvSpPr>
            <a:spLocks/>
          </p:cNvSpPr>
          <p:nvPr/>
        </p:nvSpPr>
        <p:spPr bwMode="auto">
          <a:xfrm>
            <a:off x="-4763" y="5791200"/>
            <a:ext cx="3400426" cy="1079500"/>
          </a:xfrm>
          <a:prstGeom prst="rtTriangle">
            <a:avLst/>
          </a:prstGeom>
          <a:blipFill dpi="0" rotWithShape="0">
            <a:blip r:embed="rId3"/>
            <a:srcRect/>
            <a:stretch>
              <a:fillRect/>
            </a:stretch>
          </a:blipFill>
          <a:ln>
            <a:noFill/>
          </a:ln>
          <a:extLst>
            <a:ext uri="{91240B29-F687-4F45-9708-019B960494DF}">
              <a14:hiddenLine xmlns:a14="http://schemas.microsoft.com/office/drawing/2010/main" w="12700" cap="rnd">
                <a:solidFill>
                  <a:schemeClr val="tx1"/>
                </a:solidFill>
                <a:round/>
                <a:headEnd/>
                <a:tailEnd/>
              </a14:hiddenLine>
            </a:ext>
          </a:extLst>
        </p:spPr>
        <p:txBody>
          <a:bodyPr lIns="0" tIns="0" rIns="0" bIns="0"/>
          <a:lstStyle>
            <a:lvl1pPr eaLnBrk="0" hangingPunct="0">
              <a:defRPr sz="4200">
                <a:solidFill>
                  <a:srgbClr val="000000"/>
                </a:solidFill>
                <a:latin typeface="Gill Sans" charset="0"/>
                <a:ea typeface="Heiti SC Light" charset="0"/>
                <a:cs typeface="Heiti SC Light" charset="0"/>
                <a:sym typeface="Gill Sans" charset="0"/>
              </a:defRPr>
            </a:lvl1pPr>
            <a:lvl2pPr marL="742950" indent="-285750" eaLnBrk="0" hangingPunct="0">
              <a:defRPr sz="4200">
                <a:solidFill>
                  <a:srgbClr val="000000"/>
                </a:solidFill>
                <a:latin typeface="Gill Sans" charset="0"/>
                <a:ea typeface="Heiti SC Light" charset="0"/>
                <a:cs typeface="Heiti SC Light" charset="0"/>
                <a:sym typeface="Gill Sans" charset="0"/>
              </a:defRPr>
            </a:lvl2pPr>
            <a:lvl3pPr marL="1143000" indent="-228600" eaLnBrk="0" hangingPunct="0">
              <a:defRPr sz="4200">
                <a:solidFill>
                  <a:srgbClr val="000000"/>
                </a:solidFill>
                <a:latin typeface="Gill Sans" charset="0"/>
                <a:ea typeface="Heiti SC Light" charset="0"/>
                <a:cs typeface="Heiti SC Light" charset="0"/>
                <a:sym typeface="Gill Sans" charset="0"/>
              </a:defRPr>
            </a:lvl3pPr>
            <a:lvl4pPr marL="1600200" indent="-228600" eaLnBrk="0" hangingPunct="0">
              <a:defRPr sz="4200">
                <a:solidFill>
                  <a:srgbClr val="000000"/>
                </a:solidFill>
                <a:latin typeface="Gill Sans" charset="0"/>
                <a:ea typeface="Heiti SC Light" charset="0"/>
                <a:cs typeface="Heiti SC Light" charset="0"/>
                <a:sym typeface="Gill Sans" charset="0"/>
              </a:defRPr>
            </a:lvl4pPr>
            <a:lvl5pPr marL="2057400" indent="-228600" eaLnBrk="0" hangingPunct="0">
              <a:defRPr sz="4200">
                <a:solidFill>
                  <a:srgbClr val="000000"/>
                </a:solidFill>
                <a:latin typeface="Gill Sans" charset="0"/>
                <a:ea typeface="Heiti SC Light" charset="0"/>
                <a:cs typeface="Heiti SC Light"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Heiti SC Light" charset="0"/>
                <a:cs typeface="Heiti SC Light"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Heiti SC Light" charset="0"/>
                <a:cs typeface="Heiti SC Light"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Heiti SC Light" charset="0"/>
                <a:cs typeface="Heiti SC Light"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Heiti SC Light" charset="0"/>
                <a:cs typeface="Heiti SC Light" charset="0"/>
                <a:sym typeface="Gill Sans" charset="0"/>
              </a:defRPr>
            </a:lvl9pPr>
          </a:lstStyle>
          <a:p>
            <a:pPr eaLnBrk="1" hangingPunct="1"/>
            <a:endParaRPr lang="en-GB" altLang="en-US"/>
          </a:p>
        </p:txBody>
      </p:sp>
      <p:sp>
        <p:nvSpPr>
          <p:cNvPr id="2054" name="Line 4"/>
          <p:cNvSpPr>
            <a:spLocks noChangeShapeType="1"/>
          </p:cNvSpPr>
          <p:nvPr/>
        </p:nvSpPr>
        <p:spPr bwMode="auto">
          <a:xfrm>
            <a:off x="-7938" y="5786438"/>
            <a:ext cx="3403601" cy="1084262"/>
          </a:xfrm>
          <a:prstGeom prst="line">
            <a:avLst/>
          </a:prstGeom>
          <a:noFill/>
          <a:ln w="12065">
            <a:solidFill>
              <a:srgbClr val="5EA3B4"/>
            </a:solidFill>
            <a:miter lim="800000"/>
            <a:headEnd/>
            <a:tailEnd/>
          </a:ln>
          <a:extLst>
            <a:ext uri="{909E8E84-426E-40DD-AFC4-6F175D3DCCD1}">
              <a14:hiddenFill xmlns:a14="http://schemas.microsoft.com/office/drawing/2010/main">
                <a:noFill/>
              </a14:hiddenFill>
            </a:ext>
          </a:extLst>
        </p:spPr>
        <p:txBody>
          <a:bodyPr lIns="0" tIns="0" rIns="0" bIns="0"/>
          <a:lstStyle/>
          <a:p>
            <a:endParaRPr lang="en-GB"/>
          </a:p>
        </p:txBody>
      </p:sp>
      <p:sp>
        <p:nvSpPr>
          <p:cNvPr id="12" name="Flowchart: Alternate Process 11">
            <a:extLst>
              <a:ext uri="{FF2B5EF4-FFF2-40B4-BE49-F238E27FC236}">
                <a16:creationId xmlns:a16="http://schemas.microsoft.com/office/drawing/2014/main" id="{6CA35F61-EF8C-48A9-8CF0-2215F3480622}"/>
              </a:ext>
            </a:extLst>
          </p:cNvPr>
          <p:cNvSpPr/>
          <p:nvPr/>
        </p:nvSpPr>
        <p:spPr>
          <a:xfrm>
            <a:off x="953598" y="548679"/>
            <a:ext cx="7236804" cy="4702707"/>
          </a:xfrm>
          <a:prstGeom prst="flowChartAlternateProcess">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0" dirty="0">
                <a:solidFill>
                  <a:schemeClr val="tx2"/>
                </a:solidFill>
                <a:latin typeface="Arial" panose="020B0604020202020204" pitchFamily="34" charset="0"/>
                <a:cs typeface="Arial" panose="020B0604020202020204" pitchFamily="34" charset="0"/>
              </a:rPr>
              <a:t>Solution-Focused Approaches</a:t>
            </a:r>
          </a:p>
          <a:p>
            <a:pPr algn="ctr"/>
            <a:endParaRPr lang="en-US" dirty="0">
              <a:solidFill>
                <a:schemeClr val="tx2"/>
              </a:solidFill>
              <a:latin typeface="Arial" panose="020B0604020202020204" pitchFamily="34" charset="0"/>
              <a:cs typeface="Arial" panose="020B0604020202020204" pitchFamily="34" charset="0"/>
            </a:endParaRPr>
          </a:p>
          <a:p>
            <a:pPr algn="ctr"/>
            <a:r>
              <a:rPr lang="en-US" sz="4800" dirty="0">
                <a:solidFill>
                  <a:schemeClr val="tx2"/>
                </a:solidFill>
                <a:latin typeface="Arial" panose="020B0604020202020204" pitchFamily="34" charset="0"/>
                <a:cs typeface="Arial" panose="020B0604020202020204" pitchFamily="34" charset="0"/>
              </a:rPr>
              <a:t>Welcome </a:t>
            </a:r>
            <a:r>
              <a:rPr lang="en-US" sz="4800" dirty="0">
                <a:solidFill>
                  <a:schemeClr val="tx2"/>
                </a:solidFill>
                <a:latin typeface="Arial" panose="020B0604020202020204" pitchFamily="34" charset="0"/>
                <a:cs typeface="Arial" panose="020B0604020202020204" pitchFamily="34" charset="0"/>
                <a:sym typeface="Wingdings" panose="05000000000000000000" pitchFamily="2" charset="2"/>
              </a:rPr>
              <a:t></a:t>
            </a:r>
            <a:endParaRPr lang="en-US" sz="4800" dirty="0">
              <a:solidFill>
                <a:schemeClr val="tx2"/>
              </a:solidFill>
              <a:latin typeface="Arial" panose="020B0604020202020204" pitchFamily="34" charset="0"/>
              <a:cs typeface="Arial" panose="020B0604020202020204" pitchFamily="34" charset="0"/>
            </a:endParaRPr>
          </a:p>
          <a:p>
            <a:pPr algn="r"/>
            <a:endParaRPr lang="en-US" sz="3000" dirty="0">
              <a:solidFill>
                <a:schemeClr val="tx2"/>
              </a:solidFill>
              <a:latin typeface="Arial" panose="020B0604020202020204" pitchFamily="34" charset="0"/>
              <a:cs typeface="Arial" panose="020B0604020202020204" pitchFamily="34" charset="0"/>
            </a:endParaRPr>
          </a:p>
          <a:p>
            <a:pPr algn="r"/>
            <a:r>
              <a:rPr lang="en-US" sz="2800" dirty="0">
                <a:solidFill>
                  <a:schemeClr val="tx2"/>
                </a:solidFill>
                <a:latin typeface="Arial" panose="020B0604020202020204" pitchFamily="34" charset="0"/>
                <a:cs typeface="Arial" panose="020B0604020202020204" pitchFamily="34" charset="0"/>
              </a:rPr>
              <a:t>Sian Monteith</a:t>
            </a:r>
          </a:p>
          <a:p>
            <a:pPr algn="r"/>
            <a:r>
              <a:rPr lang="en-US" sz="2800" dirty="0">
                <a:solidFill>
                  <a:schemeClr val="tx2"/>
                </a:solidFill>
                <a:latin typeface="Arial" panose="020B0604020202020204" pitchFamily="34" charset="0"/>
                <a:cs typeface="Arial" panose="020B0604020202020204" pitchFamily="34" charset="0"/>
              </a:rPr>
              <a:t>Training &amp; Development Officer</a:t>
            </a:r>
          </a:p>
          <a:p>
            <a:pPr algn="r"/>
            <a:r>
              <a:rPr lang="en-US" sz="2800" dirty="0">
                <a:solidFill>
                  <a:schemeClr val="tx2"/>
                </a:solidFill>
                <a:latin typeface="Arial" panose="020B0604020202020204" pitchFamily="34" charset="0"/>
                <a:cs typeface="Arial" panose="020B0604020202020204" pitchFamily="34" charset="0"/>
              </a:rPr>
              <a:t>Suffolk SENDIASS, Eastern Region</a:t>
            </a:r>
            <a:endParaRPr lang="en-GB" sz="2800" dirty="0">
              <a:solidFill>
                <a:schemeClr val="tx2"/>
              </a:solidFill>
            </a:endParaRPr>
          </a:p>
        </p:txBody>
      </p:sp>
      <p:pic>
        <p:nvPicPr>
          <p:cNvPr id="3" name="Picture 2" descr="A close up of a sign&#10;&#10;Description automatically generated">
            <a:extLst>
              <a:ext uri="{FF2B5EF4-FFF2-40B4-BE49-F238E27FC236}">
                <a16:creationId xmlns:a16="http://schemas.microsoft.com/office/drawing/2014/main" id="{5E51AA82-3C8B-4F3C-A577-25C63136662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68144" y="5524988"/>
            <a:ext cx="3139263" cy="1201949"/>
          </a:xfrm>
          <a:prstGeom prst="rect">
            <a:avLst/>
          </a:prstGeom>
        </p:spPr>
      </p:pic>
    </p:spTree>
    <p:extLst>
      <p:ext uri="{BB962C8B-B14F-4D97-AF65-F5344CB8AC3E}">
        <p14:creationId xmlns:p14="http://schemas.microsoft.com/office/powerpoint/2010/main" val="3380702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9">
            <a:extLst>
              <a:ext uri="{FF2B5EF4-FFF2-40B4-BE49-F238E27FC236}">
                <a16:creationId xmlns:a16="http://schemas.microsoft.com/office/drawing/2014/main" id="{3ADDCFBA-D19E-4933-B2A1-C36CC9025920}"/>
              </a:ext>
            </a:extLst>
          </p:cNvPr>
          <p:cNvSpPr txBox="1">
            <a:spLocks/>
          </p:cNvSpPr>
          <p:nvPr/>
        </p:nvSpPr>
        <p:spPr>
          <a:xfrm>
            <a:off x="611560" y="331455"/>
            <a:ext cx="8136904" cy="666397"/>
          </a:xfrm>
          <a:prstGeom prst="rect">
            <a:avLst/>
          </a:prstGeom>
          <a:solidFill>
            <a:srgbClr val="9DCFF1"/>
          </a:solidFill>
          <a:ln>
            <a:solidFill>
              <a:schemeClr val="tx2"/>
            </a:solidFill>
          </a:ln>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en-US" sz="1500" dirty="0">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sz="6300" dirty="0">
                <a:solidFill>
                  <a:schemeClr val="tx2"/>
                </a:solidFill>
                <a:latin typeface="Tahoma" panose="020B0604030504040204" pitchFamily="34" charset="0"/>
                <a:ea typeface="Tahoma" panose="020B0604030504040204" pitchFamily="34" charset="0"/>
                <a:cs typeface="Tahoma" panose="020B0604030504040204" pitchFamily="34" charset="0"/>
              </a:rPr>
              <a:t>Solution-focused Questions: Coping Question</a:t>
            </a:r>
          </a:p>
          <a:p>
            <a:pPr marL="0" indent="0">
              <a:buFont typeface="Arial" panose="020B0604020202020204" pitchFamily="34" charset="0"/>
              <a:buNone/>
            </a:pPr>
            <a:endParaRPr lang="en-US" dirty="0"/>
          </a:p>
        </p:txBody>
      </p:sp>
      <p:sp>
        <p:nvSpPr>
          <p:cNvPr id="2" name="Rectangle: Rounded Corners 1">
            <a:extLst>
              <a:ext uri="{FF2B5EF4-FFF2-40B4-BE49-F238E27FC236}">
                <a16:creationId xmlns:a16="http://schemas.microsoft.com/office/drawing/2014/main" id="{3EF12A70-D8D8-4B10-BC67-0443A25CA6D7}"/>
              </a:ext>
            </a:extLst>
          </p:cNvPr>
          <p:cNvSpPr/>
          <p:nvPr/>
        </p:nvSpPr>
        <p:spPr>
          <a:xfrm>
            <a:off x="611560" y="1268760"/>
            <a:ext cx="8282998" cy="1296144"/>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2"/>
                </a:solidFill>
                <a:latin typeface="Tahoma" panose="020B0604030504040204" pitchFamily="34" charset="0"/>
                <a:ea typeface="Tahoma" panose="020B0604030504040204" pitchFamily="34" charset="0"/>
                <a:cs typeface="Tahoma" panose="020B0604030504040204" pitchFamily="34" charset="0"/>
              </a:rPr>
              <a:t>Coping questions help parents </a:t>
            </a:r>
            <a:r>
              <a:rPr lang="en-US" sz="2800" dirty="0" err="1">
                <a:solidFill>
                  <a:schemeClr val="tx2"/>
                </a:solidFill>
                <a:latin typeface="Tahoma" panose="020B0604030504040204" pitchFamily="34" charset="0"/>
                <a:ea typeface="Tahoma" panose="020B0604030504040204" pitchFamily="34" charset="0"/>
                <a:cs typeface="Tahoma" panose="020B0604030504040204" pitchFamily="34" charset="0"/>
              </a:rPr>
              <a:t>recognise</a:t>
            </a:r>
            <a:r>
              <a:rPr lang="en-US" sz="2800" dirty="0">
                <a:solidFill>
                  <a:schemeClr val="tx2"/>
                </a:solidFill>
                <a:latin typeface="Tahoma" panose="020B0604030504040204" pitchFamily="34" charset="0"/>
                <a:ea typeface="Tahoma" panose="020B0604030504040204" pitchFamily="34" charset="0"/>
                <a:cs typeface="Tahoma" panose="020B0604030504040204" pitchFamily="34" charset="0"/>
              </a:rPr>
              <a:t> their own resilience and ways they already effectively cope.</a:t>
            </a:r>
          </a:p>
        </p:txBody>
      </p:sp>
      <p:sp>
        <p:nvSpPr>
          <p:cNvPr id="6" name="Rectangle: Rounded Corners 5">
            <a:extLst>
              <a:ext uri="{FF2B5EF4-FFF2-40B4-BE49-F238E27FC236}">
                <a16:creationId xmlns:a16="http://schemas.microsoft.com/office/drawing/2014/main" id="{62AF32EC-D72C-493C-B2BC-9827380E86F2}"/>
              </a:ext>
            </a:extLst>
          </p:cNvPr>
          <p:cNvSpPr/>
          <p:nvPr/>
        </p:nvSpPr>
        <p:spPr>
          <a:xfrm>
            <a:off x="467544" y="2835812"/>
            <a:ext cx="8424936" cy="3905555"/>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2"/>
                </a:solidFill>
                <a:latin typeface="Tahoma" panose="020B0604030504040204" pitchFamily="34" charset="0"/>
                <a:ea typeface="Tahoma" panose="020B0604030504040204" pitchFamily="34" charset="0"/>
                <a:cs typeface="Tahoma" panose="020B0604030504040204" pitchFamily="34" charset="0"/>
              </a:rPr>
              <a:t>‘How are you managing, in the face of this difficulty…’</a:t>
            </a:r>
          </a:p>
          <a:p>
            <a:endParaRPr lang="en-US" sz="1500" dirty="0">
              <a:solidFill>
                <a:schemeClr val="tx2"/>
              </a:solidFill>
              <a:latin typeface="Tahoma" panose="020B0604030504040204" pitchFamily="34" charset="0"/>
              <a:ea typeface="Tahoma" panose="020B0604030504040204" pitchFamily="34" charset="0"/>
              <a:cs typeface="Tahoma" panose="020B0604030504040204" pitchFamily="34" charset="0"/>
            </a:endParaRPr>
          </a:p>
          <a:p>
            <a:r>
              <a:rPr lang="en-US" sz="2800" dirty="0">
                <a:solidFill>
                  <a:schemeClr val="tx2"/>
                </a:solidFill>
                <a:latin typeface="Tahoma" panose="020B0604030504040204" pitchFamily="34" charset="0"/>
                <a:ea typeface="Tahoma" panose="020B0604030504040204" pitchFamily="34" charset="0"/>
                <a:cs typeface="Tahoma" panose="020B0604030504040204" pitchFamily="34" charset="0"/>
              </a:rPr>
              <a:t>‘What did you find helpful in managing that?’</a:t>
            </a:r>
          </a:p>
          <a:p>
            <a:endParaRPr lang="en-US" sz="1000" dirty="0">
              <a:solidFill>
                <a:schemeClr val="tx2"/>
              </a:solidFill>
              <a:latin typeface="Tahoma" panose="020B0604030504040204" pitchFamily="34" charset="0"/>
              <a:ea typeface="Tahoma" panose="020B0604030504040204" pitchFamily="34" charset="0"/>
              <a:cs typeface="Tahoma" panose="020B0604030504040204" pitchFamily="34" charset="0"/>
            </a:endParaRPr>
          </a:p>
          <a:p>
            <a:r>
              <a:rPr lang="en-US" sz="2800" dirty="0">
                <a:solidFill>
                  <a:schemeClr val="tx2"/>
                </a:solidFill>
                <a:latin typeface="Tahoma" panose="020B0604030504040204" pitchFamily="34" charset="0"/>
                <a:ea typeface="Tahoma" panose="020B0604030504040204" pitchFamily="34" charset="0"/>
                <a:cs typeface="Tahoma" panose="020B0604030504040204" pitchFamily="34" charset="0"/>
              </a:rPr>
              <a:t>‘How have you prevented things from being worse?</a:t>
            </a:r>
          </a:p>
          <a:p>
            <a:endParaRPr lang="en-US" sz="1500" dirty="0">
              <a:solidFill>
                <a:schemeClr val="tx2"/>
              </a:solidFill>
              <a:latin typeface="Tahoma" panose="020B0604030504040204" pitchFamily="34" charset="0"/>
              <a:ea typeface="Tahoma" panose="020B0604030504040204" pitchFamily="34" charset="0"/>
              <a:cs typeface="Tahoma" panose="020B0604030504040204" pitchFamily="34" charset="0"/>
            </a:endParaRPr>
          </a:p>
          <a:p>
            <a:r>
              <a:rPr lang="en-US" sz="2800" dirty="0">
                <a:solidFill>
                  <a:schemeClr val="tx2"/>
                </a:solidFill>
                <a:latin typeface="Tahoma" panose="020B0604030504040204" pitchFamily="34" charset="0"/>
                <a:ea typeface="Tahoma" panose="020B0604030504040204" pitchFamily="34" charset="0"/>
                <a:cs typeface="Tahoma" panose="020B0604030504040204" pitchFamily="34" charset="0"/>
              </a:rPr>
              <a:t>‘How did you get through that time/experience?’</a:t>
            </a:r>
          </a:p>
          <a:p>
            <a:pPr algn="ctr"/>
            <a:endParaRPr lang="en-GB" dirty="0"/>
          </a:p>
        </p:txBody>
      </p:sp>
    </p:spTree>
    <p:extLst>
      <p:ext uri="{BB962C8B-B14F-4D97-AF65-F5344CB8AC3E}">
        <p14:creationId xmlns:p14="http://schemas.microsoft.com/office/powerpoint/2010/main" val="3603581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9">
            <a:extLst>
              <a:ext uri="{FF2B5EF4-FFF2-40B4-BE49-F238E27FC236}">
                <a16:creationId xmlns:a16="http://schemas.microsoft.com/office/drawing/2014/main" id="{3ADDCFBA-D19E-4933-B2A1-C36CC9025920}"/>
              </a:ext>
            </a:extLst>
          </p:cNvPr>
          <p:cNvSpPr txBox="1">
            <a:spLocks/>
          </p:cNvSpPr>
          <p:nvPr/>
        </p:nvSpPr>
        <p:spPr>
          <a:xfrm>
            <a:off x="2339752" y="150452"/>
            <a:ext cx="4464496" cy="745244"/>
          </a:xfrm>
          <a:prstGeom prst="rect">
            <a:avLst/>
          </a:prstGeom>
          <a:solidFill>
            <a:srgbClr val="9DCFF1"/>
          </a:solidFill>
          <a:ln>
            <a:solidFill>
              <a:schemeClr val="tx2"/>
            </a:solidFill>
          </a:ln>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en-US" sz="1500" dirty="0">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sz="7200" dirty="0">
                <a:solidFill>
                  <a:schemeClr val="tx2"/>
                </a:solidFill>
                <a:latin typeface="Tahoma" panose="020B0604030504040204" pitchFamily="34" charset="0"/>
                <a:ea typeface="Tahoma" panose="020B0604030504040204" pitchFamily="34" charset="0"/>
                <a:cs typeface="Tahoma" panose="020B0604030504040204" pitchFamily="34" charset="0"/>
              </a:rPr>
              <a:t>Exception Question</a:t>
            </a:r>
          </a:p>
          <a:p>
            <a:pPr marL="0" indent="0">
              <a:buFont typeface="Arial" panose="020B0604020202020204" pitchFamily="34" charset="0"/>
              <a:buNone/>
            </a:pPr>
            <a:endParaRPr lang="en-US" dirty="0"/>
          </a:p>
        </p:txBody>
      </p:sp>
      <p:sp>
        <p:nvSpPr>
          <p:cNvPr id="2" name="Rectangle: Rounded Corners 1">
            <a:extLst>
              <a:ext uri="{FF2B5EF4-FFF2-40B4-BE49-F238E27FC236}">
                <a16:creationId xmlns:a16="http://schemas.microsoft.com/office/drawing/2014/main" id="{3EF12A70-D8D8-4B10-BC67-0443A25CA6D7}"/>
              </a:ext>
            </a:extLst>
          </p:cNvPr>
          <p:cNvSpPr/>
          <p:nvPr/>
        </p:nvSpPr>
        <p:spPr>
          <a:xfrm>
            <a:off x="971600" y="1052736"/>
            <a:ext cx="7416824" cy="1512168"/>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2"/>
                </a:solidFill>
                <a:latin typeface="Tahoma" panose="020B0604030504040204" pitchFamily="34" charset="0"/>
                <a:ea typeface="Tahoma" panose="020B0604030504040204" pitchFamily="34" charset="0"/>
                <a:cs typeface="Tahoma" panose="020B0604030504040204" pitchFamily="34" charset="0"/>
              </a:rPr>
              <a:t>These are questions which explore the parent or young person’s experiences when the problem is there, and when it isn’t. </a:t>
            </a:r>
          </a:p>
        </p:txBody>
      </p:sp>
      <p:sp>
        <p:nvSpPr>
          <p:cNvPr id="6" name="Rectangle: Rounded Corners 5">
            <a:extLst>
              <a:ext uri="{FF2B5EF4-FFF2-40B4-BE49-F238E27FC236}">
                <a16:creationId xmlns:a16="http://schemas.microsoft.com/office/drawing/2014/main" id="{62AF32EC-D72C-493C-B2BC-9827380E86F2}"/>
              </a:ext>
            </a:extLst>
          </p:cNvPr>
          <p:cNvSpPr/>
          <p:nvPr/>
        </p:nvSpPr>
        <p:spPr>
          <a:xfrm>
            <a:off x="467544" y="2721944"/>
            <a:ext cx="8424936" cy="3875408"/>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dirty="0">
              <a:solidFill>
                <a:schemeClr val="tx2"/>
              </a:solidFill>
              <a:latin typeface="Tahoma" panose="020B0604030504040204" pitchFamily="34" charset="0"/>
              <a:ea typeface="Tahoma" panose="020B0604030504040204" pitchFamily="34" charset="0"/>
              <a:cs typeface="Tahoma" panose="020B0604030504040204" pitchFamily="34" charset="0"/>
            </a:endParaRPr>
          </a:p>
          <a:p>
            <a:r>
              <a:rPr lang="en-US" sz="2800" dirty="0">
                <a:solidFill>
                  <a:schemeClr val="tx2"/>
                </a:solidFill>
                <a:latin typeface="Tahoma" panose="020B0604030504040204" pitchFamily="34" charset="0"/>
                <a:ea typeface="Tahoma" panose="020B0604030504040204" pitchFamily="34" charset="0"/>
                <a:cs typeface="Tahoma" panose="020B0604030504040204" pitchFamily="34" charset="0"/>
              </a:rPr>
              <a:t>‘Tell me about the times it happens less or bothers you least?’</a:t>
            </a:r>
          </a:p>
          <a:p>
            <a:endParaRPr lang="en-US" sz="900" dirty="0">
              <a:solidFill>
                <a:schemeClr val="tx2"/>
              </a:solidFill>
              <a:latin typeface="Tahoma" panose="020B0604030504040204" pitchFamily="34" charset="0"/>
              <a:ea typeface="Tahoma" panose="020B0604030504040204" pitchFamily="34" charset="0"/>
              <a:cs typeface="Tahoma" panose="020B0604030504040204" pitchFamily="34" charset="0"/>
            </a:endParaRPr>
          </a:p>
          <a:p>
            <a:r>
              <a:rPr lang="en-US" sz="2800" dirty="0">
                <a:solidFill>
                  <a:schemeClr val="tx2"/>
                </a:solidFill>
                <a:latin typeface="Tahoma" panose="020B0604030504040204" pitchFamily="34" charset="0"/>
                <a:ea typeface="Tahoma" panose="020B0604030504040204" pitchFamily="34" charset="0"/>
                <a:cs typeface="Tahoma" panose="020B0604030504040204" pitchFamily="34" charset="0"/>
              </a:rPr>
              <a:t>‘Tell me about when you felt the happiest?’</a:t>
            </a:r>
          </a:p>
          <a:p>
            <a:r>
              <a:rPr lang="en-US" sz="1100" dirty="0">
                <a:solidFill>
                  <a:schemeClr val="tx2"/>
                </a:solidFill>
                <a:latin typeface="Tahoma" panose="020B0604030504040204" pitchFamily="34" charset="0"/>
                <a:ea typeface="Tahoma" panose="020B0604030504040204" pitchFamily="34" charset="0"/>
                <a:cs typeface="Tahoma" panose="020B0604030504040204" pitchFamily="34" charset="0"/>
              </a:rPr>
              <a:t> </a:t>
            </a:r>
            <a:endParaRPr lang="en-US" sz="800" dirty="0">
              <a:solidFill>
                <a:schemeClr val="tx2"/>
              </a:solidFill>
              <a:latin typeface="Tahoma" panose="020B0604030504040204" pitchFamily="34" charset="0"/>
              <a:ea typeface="Tahoma" panose="020B0604030504040204" pitchFamily="34" charset="0"/>
              <a:cs typeface="Tahoma" panose="020B0604030504040204" pitchFamily="34" charset="0"/>
            </a:endParaRPr>
          </a:p>
          <a:p>
            <a:r>
              <a:rPr lang="en-US" sz="2800" dirty="0">
                <a:solidFill>
                  <a:schemeClr val="tx2"/>
                </a:solidFill>
                <a:latin typeface="Tahoma" panose="020B0604030504040204" pitchFamily="34" charset="0"/>
                <a:ea typeface="Tahoma" panose="020B0604030504040204" pitchFamily="34" charset="0"/>
                <a:cs typeface="Tahoma" panose="020B0604030504040204" pitchFamily="34" charset="0"/>
              </a:rPr>
              <a:t>‘What was it about that day that made it a better day?’</a:t>
            </a:r>
          </a:p>
          <a:p>
            <a:endParaRPr lang="en-US" sz="1050" dirty="0">
              <a:solidFill>
                <a:schemeClr val="tx2"/>
              </a:solidFill>
            </a:endParaRPr>
          </a:p>
          <a:p>
            <a:r>
              <a:rPr lang="en-US" sz="2800" dirty="0">
                <a:solidFill>
                  <a:schemeClr val="tx2"/>
                </a:solidFill>
                <a:latin typeface="Tahoma" panose="020B0604030504040204" pitchFamily="34" charset="0"/>
                <a:ea typeface="Tahoma" panose="020B0604030504040204" pitchFamily="34" charset="0"/>
                <a:cs typeface="Tahoma" panose="020B0604030504040204" pitchFamily="34" charset="0"/>
              </a:rPr>
              <a:t>‘What are the signs, however small, that things are starting to change?’</a:t>
            </a:r>
            <a:endParaRPr lang="en-GB" sz="28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a:endParaRPr lang="en-GB" dirty="0"/>
          </a:p>
        </p:txBody>
      </p:sp>
    </p:spTree>
    <p:extLst>
      <p:ext uri="{BB962C8B-B14F-4D97-AF65-F5344CB8AC3E}">
        <p14:creationId xmlns:p14="http://schemas.microsoft.com/office/powerpoint/2010/main" val="1297544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5"/>
          <p:cNvSpPr>
            <a:spLocks noGrp="1" noChangeArrowheads="1"/>
          </p:cNvSpPr>
          <p:nvPr>
            <p:ph type="body" idx="1"/>
          </p:nvPr>
        </p:nvSpPr>
        <p:spPr>
          <a:xfrm>
            <a:off x="475658" y="1136650"/>
            <a:ext cx="8229600" cy="4525963"/>
          </a:xfrm>
        </p:spPr>
        <p:txBody>
          <a:bodyPr/>
          <a:lstStyle/>
          <a:p>
            <a:pPr marL="69850" indent="0" algn="ctr" eaLnBrk="1" hangingPunct="1">
              <a:buFont typeface="Wingdings 3" charset="2"/>
              <a:buNone/>
            </a:pPr>
            <a:endParaRPr lang="en-US" altLang="en-US" sz="1600" dirty="0"/>
          </a:p>
          <a:p>
            <a:pPr marL="69850" indent="0" eaLnBrk="1" hangingPunct="1">
              <a:buFont typeface="Wingdings 3" charset="2"/>
              <a:buNone/>
            </a:pPr>
            <a:endParaRPr lang="en-US" altLang="en-US" sz="2800" dirty="0"/>
          </a:p>
          <a:p>
            <a:pPr marL="69850" indent="0" eaLnBrk="1" hangingPunct="1">
              <a:buFont typeface="Wingdings 3" charset="2"/>
              <a:buNone/>
            </a:pPr>
            <a:endParaRPr lang="en-US" altLang="en-US" sz="2800" dirty="0"/>
          </a:p>
        </p:txBody>
      </p:sp>
      <p:sp>
        <p:nvSpPr>
          <p:cNvPr id="10" name="Rectangle 8"/>
          <p:cNvSpPr>
            <a:spLocks noChangeArrowheads="1"/>
          </p:cNvSpPr>
          <p:nvPr/>
        </p:nvSpPr>
        <p:spPr bwMode="auto">
          <a:xfrm>
            <a:off x="683568" y="1472580"/>
            <a:ext cx="2631961" cy="722149"/>
          </a:xfrm>
          <a:prstGeom prst="rect">
            <a:avLst/>
          </a:prstGeom>
          <a:gradFill flip="none" rotWithShape="1">
            <a:gsLst>
              <a:gs pos="0">
                <a:srgbClr val="9DCFF1">
                  <a:tint val="66000"/>
                  <a:satMod val="160000"/>
                </a:srgbClr>
              </a:gs>
              <a:gs pos="50000">
                <a:srgbClr val="9DCFF1">
                  <a:tint val="44500"/>
                  <a:satMod val="160000"/>
                </a:srgbClr>
              </a:gs>
              <a:gs pos="100000">
                <a:srgbClr val="9DCFF1">
                  <a:tint val="23500"/>
                  <a:satMod val="160000"/>
                </a:srgbClr>
              </a:gs>
            </a:gsLst>
            <a:lin ang="2700000" scaled="1"/>
            <a:tileRect/>
          </a:gradFill>
          <a:ln w="15875">
            <a:solidFill>
              <a:schemeClr val="tx1"/>
            </a:solidFill>
            <a:miter lim="800000"/>
            <a:headEnd/>
            <a:tailEnd/>
          </a:ln>
          <a:effectLst/>
          <a:extLst/>
        </p:spPr>
        <p:txBody>
          <a:bodyPr wrap="none" anchor="ctr"/>
          <a:lstStyle/>
          <a:p>
            <a:pPr algn="ctr"/>
            <a:r>
              <a:rPr lang="en-GB" altLang="en-US" sz="2700" dirty="0">
                <a:solidFill>
                  <a:schemeClr val="tx2"/>
                </a:solidFill>
                <a:latin typeface="Tahoma" panose="020B0604030504040204" pitchFamily="34" charset="0"/>
                <a:ea typeface="Tahoma" panose="020B0604030504040204" pitchFamily="34" charset="0"/>
                <a:cs typeface="Tahoma" panose="020B0604030504040204" pitchFamily="34" charset="0"/>
              </a:rPr>
              <a:t>Problem solving</a:t>
            </a:r>
          </a:p>
        </p:txBody>
      </p:sp>
      <p:sp>
        <p:nvSpPr>
          <p:cNvPr id="11" name="Rectangle 8"/>
          <p:cNvSpPr>
            <a:spLocks noChangeArrowheads="1"/>
          </p:cNvSpPr>
          <p:nvPr/>
        </p:nvSpPr>
        <p:spPr bwMode="auto">
          <a:xfrm>
            <a:off x="5548107" y="1472580"/>
            <a:ext cx="2768309" cy="666562"/>
          </a:xfrm>
          <a:prstGeom prst="rect">
            <a:avLst/>
          </a:prstGeom>
          <a:solidFill>
            <a:srgbClr val="FFFF99"/>
          </a:solidFill>
          <a:ln w="15875">
            <a:solidFill>
              <a:schemeClr val="tx1"/>
            </a:solidFill>
            <a:miter lim="800000"/>
            <a:headEnd/>
            <a:tailEnd/>
          </a:ln>
          <a:effectLst/>
          <a:extLst/>
        </p:spPr>
        <p:txBody>
          <a:bodyPr wrap="none" anchor="ctr"/>
          <a:lstStyle/>
          <a:p>
            <a:pPr algn="ctr"/>
            <a:r>
              <a:rPr lang="en-GB" altLang="en-US" sz="2700" dirty="0">
                <a:solidFill>
                  <a:schemeClr val="tx2"/>
                </a:solidFill>
                <a:latin typeface="Tahoma" panose="020B0604030504040204" pitchFamily="34" charset="0"/>
                <a:ea typeface="Tahoma" panose="020B0604030504040204" pitchFamily="34" charset="0"/>
                <a:cs typeface="Tahoma" panose="020B0604030504040204" pitchFamily="34" charset="0"/>
              </a:rPr>
              <a:t>Solution Building</a:t>
            </a:r>
          </a:p>
        </p:txBody>
      </p:sp>
      <p:sp>
        <p:nvSpPr>
          <p:cNvPr id="13" name="Rectangle 12"/>
          <p:cNvSpPr>
            <a:spLocks noChangeArrowheads="1"/>
          </p:cNvSpPr>
          <p:nvPr/>
        </p:nvSpPr>
        <p:spPr bwMode="auto">
          <a:xfrm>
            <a:off x="718784" y="2598200"/>
            <a:ext cx="2631961" cy="2053779"/>
          </a:xfrm>
          <a:prstGeom prst="rect">
            <a:avLst/>
          </a:prstGeom>
          <a:gradFill flip="none" rotWithShape="1">
            <a:gsLst>
              <a:gs pos="0">
                <a:srgbClr val="9DCFF1">
                  <a:tint val="66000"/>
                  <a:satMod val="160000"/>
                </a:srgbClr>
              </a:gs>
              <a:gs pos="50000">
                <a:srgbClr val="9DCFF1">
                  <a:tint val="44500"/>
                  <a:satMod val="160000"/>
                </a:srgbClr>
              </a:gs>
              <a:gs pos="100000">
                <a:srgbClr val="9DCFF1">
                  <a:tint val="23500"/>
                  <a:satMod val="160000"/>
                </a:srgbClr>
              </a:gs>
            </a:gsLst>
            <a:lin ang="2700000" scaled="1"/>
            <a:tileRect/>
          </a:gradFill>
          <a:ln w="9525">
            <a:solidFill>
              <a:schemeClr val="tx1"/>
            </a:solidFill>
            <a:miter lim="800000"/>
            <a:headEnd/>
            <a:tailEnd/>
          </a:ln>
          <a:effectLst/>
          <a:extLst/>
        </p:spPr>
        <p:txBody>
          <a:bodyPr wrap="none" anchor="ctr"/>
          <a:lstStyle/>
          <a:p>
            <a:pPr algn="ctr"/>
            <a:r>
              <a:rPr lang="en-GB" altLang="en-US" sz="2700" dirty="0">
                <a:solidFill>
                  <a:schemeClr val="tx2"/>
                </a:solidFill>
                <a:latin typeface="Tahoma" panose="020B0604030504040204" pitchFamily="34" charset="0"/>
                <a:ea typeface="Tahoma" panose="020B0604030504040204" pitchFamily="34" charset="0"/>
                <a:cs typeface="Tahoma" panose="020B0604030504040204" pitchFamily="34" charset="0"/>
              </a:rPr>
              <a:t>Problem Talk</a:t>
            </a:r>
          </a:p>
        </p:txBody>
      </p:sp>
      <p:sp>
        <p:nvSpPr>
          <p:cNvPr id="14" name="Rectangle 11"/>
          <p:cNvSpPr>
            <a:spLocks noChangeArrowheads="1"/>
          </p:cNvSpPr>
          <p:nvPr/>
        </p:nvSpPr>
        <p:spPr bwMode="auto">
          <a:xfrm>
            <a:off x="718784" y="4830764"/>
            <a:ext cx="2631961" cy="503237"/>
          </a:xfrm>
          <a:prstGeom prst="rect">
            <a:avLst/>
          </a:prstGeom>
          <a:gradFill flip="none" rotWithShape="1">
            <a:gsLst>
              <a:gs pos="0">
                <a:srgbClr val="9DCFF1">
                  <a:tint val="66000"/>
                  <a:satMod val="160000"/>
                </a:srgbClr>
              </a:gs>
              <a:gs pos="50000">
                <a:srgbClr val="9DCFF1">
                  <a:tint val="44500"/>
                  <a:satMod val="160000"/>
                </a:srgbClr>
              </a:gs>
              <a:gs pos="100000">
                <a:srgbClr val="9DCFF1">
                  <a:tint val="23500"/>
                  <a:satMod val="160000"/>
                </a:srgbClr>
              </a:gs>
            </a:gsLst>
            <a:lin ang="2700000" scaled="1"/>
            <a:tileRect/>
          </a:gradFill>
          <a:ln w="9525">
            <a:solidFill>
              <a:schemeClr val="tx1"/>
            </a:solidFill>
            <a:miter lim="800000"/>
            <a:headEnd/>
            <a:tailEnd/>
          </a:ln>
          <a:effectLst/>
          <a:extLst/>
        </p:spPr>
        <p:txBody>
          <a:bodyPr wrap="none" anchor="ctr"/>
          <a:lstStyle/>
          <a:p>
            <a:pPr algn="ctr"/>
            <a:r>
              <a:rPr lang="en-GB" altLang="en-US" sz="2600" dirty="0">
                <a:solidFill>
                  <a:schemeClr val="tx2"/>
                </a:solidFill>
                <a:latin typeface="Tahoma" panose="020B0604030504040204" pitchFamily="34" charset="0"/>
                <a:ea typeface="Tahoma" panose="020B0604030504040204" pitchFamily="34" charset="0"/>
                <a:cs typeface="Tahoma" panose="020B0604030504040204" pitchFamily="34" charset="0"/>
              </a:rPr>
              <a:t>Solution talk</a:t>
            </a:r>
          </a:p>
        </p:txBody>
      </p:sp>
      <p:sp>
        <p:nvSpPr>
          <p:cNvPr id="15" name="Rectangle 14"/>
          <p:cNvSpPr>
            <a:spLocks noChangeArrowheads="1"/>
          </p:cNvSpPr>
          <p:nvPr/>
        </p:nvSpPr>
        <p:spPr bwMode="auto">
          <a:xfrm>
            <a:off x="3923644" y="2598199"/>
            <a:ext cx="1079500" cy="2735802"/>
          </a:xfrm>
          <a:prstGeom prst="rect">
            <a:avLst/>
          </a:prstGeom>
          <a:gradFill flip="none" rotWithShape="1">
            <a:gsLst>
              <a:gs pos="0">
                <a:srgbClr val="9DCFF1">
                  <a:tint val="66000"/>
                  <a:satMod val="160000"/>
                </a:srgbClr>
              </a:gs>
              <a:gs pos="50000">
                <a:srgbClr val="9DCFF1">
                  <a:tint val="44500"/>
                  <a:satMod val="160000"/>
                </a:srgbClr>
              </a:gs>
              <a:gs pos="100000">
                <a:srgbClr val="9DCFF1">
                  <a:tint val="23500"/>
                  <a:satMod val="160000"/>
                </a:srgbClr>
              </a:gs>
            </a:gsLst>
            <a:lin ang="2700000" scaled="1"/>
            <a:tileRect/>
          </a:gradFill>
          <a:ln w="9525">
            <a:solidFill>
              <a:schemeClr val="tx1"/>
            </a:solidFill>
            <a:miter lim="800000"/>
            <a:headEnd/>
            <a:tailEnd/>
          </a:ln>
          <a:effectLst/>
          <a:extLst/>
        </p:spPr>
        <p:txBody>
          <a:bodyPr wrap="none" anchor="ctr"/>
          <a:lstStyle/>
          <a:p>
            <a:pPr algn="ctr"/>
            <a:endPar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a:endPar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a:endPar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a:endPar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a:endPar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a:r>
              <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rPr>
              <a:t>9.30am</a:t>
            </a:r>
          </a:p>
          <a:p>
            <a:pPr algn="ctr"/>
            <a:r>
              <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rPr>
              <a:t>9.45am</a:t>
            </a:r>
          </a:p>
          <a:p>
            <a:pPr algn="ctr"/>
            <a:endPar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a:endPar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a:endPar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a:endPar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a:endPar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a:r>
              <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rPr>
              <a:t>10:30am</a:t>
            </a:r>
          </a:p>
          <a:p>
            <a:pPr algn="ctr"/>
            <a:endPar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a:endPar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a:endPar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a:endPar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ctr"/>
            <a:endParaRPr lang="en-GB" altLang="en-US" sz="2200" dirty="0">
              <a:solidFill>
                <a:schemeClr val="tx2"/>
              </a:solidFill>
              <a:latin typeface="Tahoma" panose="020B0604030504040204" pitchFamily="34" charset="0"/>
              <a:ea typeface="Tahoma" panose="020B0604030504040204" pitchFamily="34" charset="0"/>
              <a:cs typeface="Tahoma" panose="020B0604030504040204" pitchFamily="34" charset="0"/>
            </a:endParaRPr>
          </a:p>
        </p:txBody>
      </p:sp>
      <p:sp>
        <p:nvSpPr>
          <p:cNvPr id="16" name="Rectangle 10"/>
          <p:cNvSpPr>
            <a:spLocks noChangeArrowheads="1"/>
          </p:cNvSpPr>
          <p:nvPr/>
        </p:nvSpPr>
        <p:spPr bwMode="auto">
          <a:xfrm>
            <a:off x="5544911" y="2598200"/>
            <a:ext cx="2768309" cy="548226"/>
          </a:xfrm>
          <a:prstGeom prst="rect">
            <a:avLst/>
          </a:prstGeom>
          <a:solidFill>
            <a:srgbClr val="FFFF99"/>
          </a:solidFill>
          <a:ln w="9525">
            <a:solidFill>
              <a:schemeClr val="tx1"/>
            </a:solidFill>
            <a:miter lim="800000"/>
            <a:headEnd/>
            <a:tailEnd/>
          </a:ln>
          <a:effectLst/>
          <a:extLst/>
        </p:spPr>
        <p:txBody>
          <a:bodyPr wrap="none" anchor="ctr"/>
          <a:lstStyle/>
          <a:p>
            <a:pPr algn="ctr"/>
            <a:r>
              <a:rPr lang="en-GB" altLang="en-US" sz="2700" dirty="0">
                <a:solidFill>
                  <a:schemeClr val="tx2"/>
                </a:solidFill>
                <a:latin typeface="Tahoma" panose="020B0604030504040204" pitchFamily="34" charset="0"/>
                <a:ea typeface="Tahoma" panose="020B0604030504040204" pitchFamily="34" charset="0"/>
                <a:cs typeface="Tahoma" panose="020B0604030504040204" pitchFamily="34" charset="0"/>
              </a:rPr>
              <a:t>Problem Talk</a:t>
            </a:r>
          </a:p>
        </p:txBody>
      </p:sp>
      <p:sp>
        <p:nvSpPr>
          <p:cNvPr id="17" name="Rectangle 13"/>
          <p:cNvSpPr>
            <a:spLocks noChangeArrowheads="1"/>
          </p:cNvSpPr>
          <p:nvPr/>
        </p:nvSpPr>
        <p:spPr bwMode="auto">
          <a:xfrm>
            <a:off x="5544910" y="3319393"/>
            <a:ext cx="2768309" cy="2014608"/>
          </a:xfrm>
          <a:prstGeom prst="rect">
            <a:avLst/>
          </a:prstGeom>
          <a:solidFill>
            <a:srgbClr val="FFFF99"/>
          </a:solidFill>
          <a:ln w="9525">
            <a:solidFill>
              <a:schemeClr val="tx1"/>
            </a:solidFill>
            <a:miter lim="800000"/>
            <a:headEnd/>
            <a:tailEnd/>
          </a:ln>
          <a:effectLst/>
          <a:extLst/>
        </p:spPr>
        <p:txBody>
          <a:bodyPr wrap="none" anchor="ctr"/>
          <a:lstStyle/>
          <a:p>
            <a:pPr algn="ctr"/>
            <a:r>
              <a:rPr lang="en-GB" altLang="en-US" sz="2700" dirty="0">
                <a:solidFill>
                  <a:schemeClr val="tx2"/>
                </a:solidFill>
                <a:latin typeface="Tahoma" panose="020B0604030504040204" pitchFamily="34" charset="0"/>
                <a:ea typeface="Tahoma" panose="020B0604030504040204" pitchFamily="34" charset="0"/>
                <a:cs typeface="Tahoma" panose="020B0604030504040204" pitchFamily="34" charset="0"/>
              </a:rPr>
              <a:t>Solution Talk</a:t>
            </a:r>
          </a:p>
        </p:txBody>
      </p:sp>
      <p:sp>
        <p:nvSpPr>
          <p:cNvPr id="18" name="Rectangle 5">
            <a:extLst>
              <a:ext uri="{FF2B5EF4-FFF2-40B4-BE49-F238E27FC236}">
                <a16:creationId xmlns:a16="http://schemas.microsoft.com/office/drawing/2014/main" id="{E073E65A-2E95-4CD0-A213-D5F1CA102EC5}"/>
              </a:ext>
            </a:extLst>
          </p:cNvPr>
          <p:cNvSpPr txBox="1">
            <a:spLocks noChangeArrowheads="1"/>
          </p:cNvSpPr>
          <p:nvPr/>
        </p:nvSpPr>
        <p:spPr>
          <a:xfrm>
            <a:off x="-612576" y="347042"/>
            <a:ext cx="8229600" cy="8493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9850" indent="0" algn="ctr">
              <a:buFont typeface="Wingdings 3" charset="2"/>
              <a:buNone/>
            </a:pPr>
            <a:r>
              <a:rPr lang="en-US" altLang="en-US" sz="3800" dirty="0">
                <a:solidFill>
                  <a:schemeClr val="tx2"/>
                </a:solidFill>
                <a:latin typeface="Tahoma" panose="020B0604030504040204" pitchFamily="34" charset="0"/>
                <a:ea typeface="Tahoma" panose="020B0604030504040204" pitchFamily="34" charset="0"/>
                <a:cs typeface="Tahoma" panose="020B0604030504040204" pitchFamily="34" charset="0"/>
              </a:rPr>
              <a:t>Solution-focused meetings</a:t>
            </a:r>
          </a:p>
          <a:p>
            <a:pPr marL="69850" indent="0">
              <a:buFont typeface="Wingdings 3" charset="2"/>
              <a:buNone/>
            </a:pPr>
            <a:endParaRPr lang="en-US" altLang="en-US" sz="2800" dirty="0"/>
          </a:p>
        </p:txBody>
      </p:sp>
    </p:spTree>
    <p:extLst>
      <p:ext uri="{BB962C8B-B14F-4D97-AF65-F5344CB8AC3E}">
        <p14:creationId xmlns:p14="http://schemas.microsoft.com/office/powerpoint/2010/main" val="2378909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9">
            <a:extLst>
              <a:ext uri="{FF2B5EF4-FFF2-40B4-BE49-F238E27FC236}">
                <a16:creationId xmlns:a16="http://schemas.microsoft.com/office/drawing/2014/main" id="{3ADDCFBA-D19E-4933-B2A1-C36CC9025920}"/>
              </a:ext>
            </a:extLst>
          </p:cNvPr>
          <p:cNvSpPr txBox="1">
            <a:spLocks/>
          </p:cNvSpPr>
          <p:nvPr/>
        </p:nvSpPr>
        <p:spPr>
          <a:xfrm>
            <a:off x="1979712" y="260648"/>
            <a:ext cx="5652628" cy="793290"/>
          </a:xfrm>
          <a:prstGeom prst="rect">
            <a:avLst/>
          </a:prstGeom>
          <a:solidFill>
            <a:srgbClr val="9DCFF1"/>
          </a:solidFill>
          <a:ln>
            <a:solidFill>
              <a:schemeClr val="tx2"/>
            </a:solidFill>
          </a:ln>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en-US" sz="1500" dirty="0">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sz="6700" dirty="0">
                <a:solidFill>
                  <a:schemeClr val="tx2"/>
                </a:solidFill>
                <a:latin typeface="Tahoma" panose="020B0604030504040204" pitchFamily="34" charset="0"/>
                <a:ea typeface="Tahoma" panose="020B0604030504040204" pitchFamily="34" charset="0"/>
                <a:cs typeface="Tahoma" panose="020B0604030504040204" pitchFamily="34" charset="0"/>
              </a:rPr>
              <a:t>Preferred Future Questioning</a:t>
            </a:r>
            <a:endParaRPr lang="en-US" sz="6700" dirty="0"/>
          </a:p>
        </p:txBody>
      </p:sp>
      <p:sp>
        <p:nvSpPr>
          <p:cNvPr id="2" name="Rectangle: Rounded Corners 1">
            <a:extLst>
              <a:ext uri="{FF2B5EF4-FFF2-40B4-BE49-F238E27FC236}">
                <a16:creationId xmlns:a16="http://schemas.microsoft.com/office/drawing/2014/main" id="{3EF12A70-D8D8-4B10-BC67-0443A25CA6D7}"/>
              </a:ext>
            </a:extLst>
          </p:cNvPr>
          <p:cNvSpPr/>
          <p:nvPr/>
        </p:nvSpPr>
        <p:spPr>
          <a:xfrm>
            <a:off x="467544" y="1297950"/>
            <a:ext cx="8424936" cy="1296144"/>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2"/>
                </a:solidFill>
                <a:latin typeface="Tahoma" panose="020B0604030504040204" pitchFamily="34" charset="0"/>
                <a:ea typeface="Tahoma" panose="020B0604030504040204" pitchFamily="34" charset="0"/>
                <a:cs typeface="Tahoma" panose="020B0604030504040204" pitchFamily="34" charset="0"/>
              </a:rPr>
              <a:t>Encourage the parent/YP to imagine a future in which the problem is not affecting their life.</a:t>
            </a:r>
          </a:p>
        </p:txBody>
      </p:sp>
      <p:sp>
        <p:nvSpPr>
          <p:cNvPr id="3" name="Flowchart: Alternate Process 2">
            <a:extLst>
              <a:ext uri="{FF2B5EF4-FFF2-40B4-BE49-F238E27FC236}">
                <a16:creationId xmlns:a16="http://schemas.microsoft.com/office/drawing/2014/main" id="{137D53AF-CF91-48C2-AF6C-048DE8477F3D}"/>
              </a:ext>
            </a:extLst>
          </p:cNvPr>
          <p:cNvSpPr/>
          <p:nvPr/>
        </p:nvSpPr>
        <p:spPr>
          <a:xfrm>
            <a:off x="611560" y="2816911"/>
            <a:ext cx="4390469" cy="3673610"/>
          </a:xfrm>
          <a:prstGeom prst="flowChartAlternateProcess">
            <a:avLst/>
          </a:prstGeom>
          <a:solidFill>
            <a:srgbClr val="9DCF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400" dirty="0">
              <a:solidFill>
                <a:schemeClr val="tx2"/>
              </a:solidFill>
            </a:endParaRPr>
          </a:p>
          <a:p>
            <a:pPr algn="ctr"/>
            <a:endParaRPr lang="en-GB" sz="3400" dirty="0">
              <a:solidFill>
                <a:schemeClr val="tx2"/>
              </a:solidFill>
            </a:endParaRPr>
          </a:p>
          <a:p>
            <a:pPr algn="ctr"/>
            <a:endParaRPr lang="en-GB" sz="3200" dirty="0">
              <a:solidFill>
                <a:schemeClr val="tx2"/>
              </a:solidFill>
            </a:endParaRPr>
          </a:p>
          <a:p>
            <a:pPr algn="ctr"/>
            <a:r>
              <a:rPr lang="en-GB" sz="3200" b="1" dirty="0">
                <a:solidFill>
                  <a:schemeClr val="tx2"/>
                </a:solidFill>
              </a:rPr>
              <a:t>Activity in pairs:</a:t>
            </a:r>
          </a:p>
          <a:p>
            <a:pPr algn="ctr"/>
            <a:r>
              <a:rPr lang="en-GB" sz="3200" dirty="0">
                <a:solidFill>
                  <a:schemeClr val="tx2"/>
                </a:solidFill>
              </a:rPr>
              <a:t>Suppose you go to bed tonight and wake up tomorrow on a day you are coming to work and you have your ‘best head’ on.</a:t>
            </a:r>
          </a:p>
          <a:p>
            <a:pPr algn="ctr"/>
            <a:endParaRPr lang="en-GB" sz="5000" dirty="0">
              <a:solidFill>
                <a:schemeClr val="tx2"/>
              </a:solidFill>
            </a:endParaRPr>
          </a:p>
          <a:p>
            <a:pPr algn="ctr"/>
            <a:endParaRPr lang="en-GB" sz="5000" dirty="0">
              <a:solidFill>
                <a:schemeClr val="tx2"/>
              </a:solidFill>
            </a:endParaRPr>
          </a:p>
        </p:txBody>
      </p:sp>
      <p:pic>
        <p:nvPicPr>
          <p:cNvPr id="5" name="Picture 4" descr="A person jumping in the air&#10;&#10;Description automatically generated">
            <a:extLst>
              <a:ext uri="{FF2B5EF4-FFF2-40B4-BE49-F238E27FC236}">
                <a16:creationId xmlns:a16="http://schemas.microsoft.com/office/drawing/2014/main" id="{6C8C9A16-9789-4A02-8D40-0F479AC42F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4088" y="2972734"/>
            <a:ext cx="3375010" cy="3361965"/>
          </a:xfrm>
          <a:prstGeom prst="rect">
            <a:avLst/>
          </a:prstGeom>
          <a:ln w="38100">
            <a:solidFill>
              <a:schemeClr val="accent1"/>
            </a:solidFill>
          </a:ln>
        </p:spPr>
      </p:pic>
    </p:spTree>
    <p:extLst>
      <p:ext uri="{BB962C8B-B14F-4D97-AF65-F5344CB8AC3E}">
        <p14:creationId xmlns:p14="http://schemas.microsoft.com/office/powerpoint/2010/main" val="1546117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Alternate Process 2">
            <a:extLst>
              <a:ext uri="{FF2B5EF4-FFF2-40B4-BE49-F238E27FC236}">
                <a16:creationId xmlns:a16="http://schemas.microsoft.com/office/drawing/2014/main" id="{137D53AF-CF91-48C2-AF6C-048DE8477F3D}"/>
              </a:ext>
            </a:extLst>
          </p:cNvPr>
          <p:cNvSpPr/>
          <p:nvPr/>
        </p:nvSpPr>
        <p:spPr>
          <a:xfrm>
            <a:off x="503548" y="404664"/>
            <a:ext cx="8136904" cy="6048672"/>
          </a:xfrm>
          <a:prstGeom prst="flowChartAlternateProcess">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2"/>
                </a:solidFill>
              </a:rPr>
              <a:t>		       </a:t>
            </a:r>
          </a:p>
          <a:p>
            <a:pPr algn="ctr"/>
            <a:endParaRPr lang="en-GB" sz="3200" dirty="0">
              <a:solidFill>
                <a:schemeClr val="tx2"/>
              </a:solidFill>
            </a:endParaRPr>
          </a:p>
          <a:p>
            <a:pPr algn="ctr"/>
            <a:r>
              <a:rPr lang="en-GB" sz="3200" dirty="0">
                <a:solidFill>
                  <a:schemeClr val="tx2"/>
                </a:solidFill>
              </a:rPr>
              <a:t>	                 	                 </a:t>
            </a:r>
          </a:p>
          <a:p>
            <a:pPr algn="ctr"/>
            <a:r>
              <a:rPr lang="en-GB" sz="3200" dirty="0">
                <a:solidFill>
                  <a:schemeClr val="tx2"/>
                </a:solidFill>
              </a:rPr>
              <a:t>                           </a:t>
            </a:r>
          </a:p>
          <a:p>
            <a:pPr algn="ctr"/>
            <a:r>
              <a:rPr lang="en-GB" sz="3200" dirty="0">
                <a:solidFill>
                  <a:schemeClr val="tx2"/>
                </a:solidFill>
              </a:rPr>
              <a:t>		       How do you know you have 	         </a:t>
            </a:r>
          </a:p>
          <a:p>
            <a:pPr algn="ctr"/>
            <a:r>
              <a:rPr lang="en-GB" sz="3200" dirty="0">
                <a:solidFill>
                  <a:schemeClr val="tx2"/>
                </a:solidFill>
              </a:rPr>
              <a:t>         your best head on?</a:t>
            </a:r>
          </a:p>
          <a:p>
            <a:endParaRPr lang="en-GB" sz="3200" dirty="0">
              <a:solidFill>
                <a:schemeClr val="tx2"/>
              </a:solidFill>
            </a:endParaRPr>
          </a:p>
          <a:p>
            <a:r>
              <a:rPr lang="en-GB" sz="3200" dirty="0">
                <a:solidFill>
                  <a:schemeClr val="tx2"/>
                </a:solidFill>
              </a:rPr>
              <a:t>		        What would be different?</a:t>
            </a:r>
          </a:p>
          <a:p>
            <a:endParaRPr lang="en-GB" sz="1000" dirty="0">
              <a:solidFill>
                <a:schemeClr val="tx2"/>
              </a:solidFill>
            </a:endParaRPr>
          </a:p>
          <a:p>
            <a:r>
              <a:rPr lang="en-GB" sz="3200" dirty="0">
                <a:solidFill>
                  <a:schemeClr val="tx2"/>
                </a:solidFill>
              </a:rPr>
              <a:t>What would people around you notice?</a:t>
            </a:r>
          </a:p>
          <a:p>
            <a:endParaRPr lang="en-GB" sz="1000" dirty="0">
              <a:solidFill>
                <a:schemeClr val="tx2"/>
              </a:solidFill>
            </a:endParaRPr>
          </a:p>
          <a:p>
            <a:r>
              <a:rPr lang="en-GB" sz="3200" dirty="0">
                <a:solidFill>
                  <a:schemeClr val="tx2"/>
                </a:solidFill>
              </a:rPr>
              <a:t>How would others respond to you?</a:t>
            </a:r>
          </a:p>
          <a:p>
            <a:endParaRPr lang="en-GB" sz="900" dirty="0">
              <a:solidFill>
                <a:schemeClr val="tx2"/>
              </a:solidFill>
            </a:endParaRPr>
          </a:p>
          <a:p>
            <a:r>
              <a:rPr lang="en-GB" sz="3200" dirty="0">
                <a:solidFill>
                  <a:schemeClr val="tx2"/>
                </a:solidFill>
              </a:rPr>
              <a:t>What are you able to do today that you couldn’t do yesterday?</a:t>
            </a:r>
          </a:p>
          <a:p>
            <a:endParaRPr lang="en-GB" sz="900" dirty="0">
              <a:solidFill>
                <a:schemeClr val="tx2"/>
              </a:solidFill>
            </a:endParaRPr>
          </a:p>
          <a:p>
            <a:r>
              <a:rPr lang="en-GB" sz="3200" dirty="0">
                <a:solidFill>
                  <a:schemeClr val="tx2"/>
                </a:solidFill>
              </a:rPr>
              <a:t>How did you feel at the end of this best head day?  </a:t>
            </a:r>
          </a:p>
          <a:p>
            <a:endParaRPr lang="en-GB" sz="1000" dirty="0">
              <a:solidFill>
                <a:schemeClr val="tx2"/>
              </a:solidFill>
            </a:endParaRPr>
          </a:p>
          <a:p>
            <a:endParaRPr lang="en-GB" sz="3200" dirty="0">
              <a:solidFill>
                <a:schemeClr val="tx2"/>
              </a:solidFill>
            </a:endParaRPr>
          </a:p>
          <a:p>
            <a:pPr algn="ctr"/>
            <a:endParaRPr lang="en-GB" sz="5000" dirty="0">
              <a:solidFill>
                <a:schemeClr val="tx2"/>
              </a:solidFill>
            </a:endParaRPr>
          </a:p>
          <a:p>
            <a:pPr algn="ctr"/>
            <a:endParaRPr lang="en-GB" sz="5000" dirty="0">
              <a:solidFill>
                <a:schemeClr val="tx2"/>
              </a:solidFill>
            </a:endParaRPr>
          </a:p>
        </p:txBody>
      </p:sp>
      <p:pic>
        <p:nvPicPr>
          <p:cNvPr id="5" name="Picture 4" descr="A person jumping in the air&#10;&#10;Description automatically generated">
            <a:extLst>
              <a:ext uri="{FF2B5EF4-FFF2-40B4-BE49-F238E27FC236}">
                <a16:creationId xmlns:a16="http://schemas.microsoft.com/office/drawing/2014/main" id="{6C8C9A16-9789-4A02-8D40-0F479AC42F5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3548" y="421892"/>
            <a:ext cx="2358134" cy="2003231"/>
          </a:xfrm>
          <a:prstGeom prst="rect">
            <a:avLst/>
          </a:prstGeom>
          <a:ln w="38100">
            <a:solidFill>
              <a:schemeClr val="accent1"/>
            </a:solidFill>
          </a:ln>
        </p:spPr>
      </p:pic>
    </p:spTree>
    <p:extLst>
      <p:ext uri="{BB962C8B-B14F-4D97-AF65-F5344CB8AC3E}">
        <p14:creationId xmlns:p14="http://schemas.microsoft.com/office/powerpoint/2010/main" val="2996595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AD50FDE0-0EFD-4D0B-8C63-BA3D3CC55030}"/>
              </a:ext>
            </a:extLst>
          </p:cNvPr>
          <p:cNvSpPr/>
          <p:nvPr/>
        </p:nvSpPr>
        <p:spPr>
          <a:xfrm>
            <a:off x="957229" y="404664"/>
            <a:ext cx="6869501" cy="3024336"/>
          </a:xfrm>
          <a:prstGeom prst="roundRect">
            <a:avLst/>
          </a:prstGeom>
          <a:solidFill>
            <a:srgbClr val="FFFF99"/>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nSpc>
                <a:spcPct val="90000"/>
              </a:lnSpc>
              <a:spcBef>
                <a:spcPct val="20000"/>
              </a:spcBef>
              <a:buNone/>
              <a:defRPr/>
            </a:pPr>
            <a:endParaRPr lang="en-GB" sz="3000" i="1" dirty="0"/>
          </a:p>
          <a:p>
            <a:pPr marL="109537" indent="0">
              <a:lnSpc>
                <a:spcPct val="90000"/>
              </a:lnSpc>
              <a:spcBef>
                <a:spcPct val="20000"/>
              </a:spcBef>
              <a:buNone/>
              <a:defRPr/>
            </a:pPr>
            <a:r>
              <a:rPr lang="en-GB" sz="3000" i="1" dirty="0">
                <a:solidFill>
                  <a:srgbClr val="002060"/>
                </a:solidFill>
              </a:rPr>
              <a:t> 		</a:t>
            </a:r>
          </a:p>
          <a:p>
            <a:pPr algn="ctr">
              <a:spcBef>
                <a:spcPct val="50000"/>
              </a:spcBef>
            </a:pPr>
            <a:endParaRPr lang="en-GB" altLang="en-US" sz="1500" dirty="0">
              <a:solidFill>
                <a:srgbClr val="002060"/>
              </a:solidFill>
            </a:endParaRPr>
          </a:p>
          <a:p>
            <a:pPr algn="ctr">
              <a:spcBef>
                <a:spcPct val="50000"/>
              </a:spcBef>
            </a:pPr>
            <a:endParaRPr lang="en-GB" altLang="en-US" sz="1200" dirty="0">
              <a:solidFill>
                <a:srgbClr val="002060"/>
              </a:solidFill>
            </a:endParaRPr>
          </a:p>
          <a:p>
            <a:pPr algn="ctr">
              <a:spcBef>
                <a:spcPct val="50000"/>
              </a:spcBef>
            </a:pPr>
            <a:endParaRPr lang="en-GB" altLang="en-US" sz="1500" dirty="0">
              <a:solidFill>
                <a:srgbClr val="002060"/>
              </a:solidFill>
            </a:endParaRPr>
          </a:p>
          <a:p>
            <a:pPr algn="ctr">
              <a:spcBef>
                <a:spcPct val="50000"/>
              </a:spcBef>
            </a:pPr>
            <a:r>
              <a:rPr lang="en-GB" altLang="en-US" sz="4000" dirty="0">
                <a:solidFill>
                  <a:srgbClr val="002060"/>
                </a:solidFill>
              </a:rPr>
              <a:t>What did you find out?</a:t>
            </a:r>
          </a:p>
          <a:p>
            <a:pPr algn="ctr">
              <a:spcBef>
                <a:spcPct val="50000"/>
              </a:spcBef>
            </a:pPr>
            <a:r>
              <a:rPr lang="en-GB" altLang="en-US" sz="4000" dirty="0">
                <a:solidFill>
                  <a:srgbClr val="002060"/>
                </a:solidFill>
              </a:rPr>
              <a:t>What did it feel like to ask the questions?</a:t>
            </a:r>
          </a:p>
          <a:p>
            <a:pPr algn="ctr">
              <a:spcBef>
                <a:spcPct val="50000"/>
              </a:spcBef>
            </a:pPr>
            <a:endParaRPr lang="en-GB" altLang="en-US" sz="4400" dirty="0">
              <a:solidFill>
                <a:srgbClr val="002060"/>
              </a:solidFill>
            </a:endParaRPr>
          </a:p>
          <a:p>
            <a:pPr marL="109537" indent="0">
              <a:lnSpc>
                <a:spcPct val="90000"/>
              </a:lnSpc>
              <a:spcBef>
                <a:spcPct val="20000"/>
              </a:spcBef>
              <a:buNone/>
              <a:defRPr/>
            </a:pPr>
            <a:endParaRPr lang="en-GB" sz="3700" i="1" dirty="0">
              <a:solidFill>
                <a:srgbClr val="002060"/>
              </a:solidFill>
            </a:endParaRPr>
          </a:p>
          <a:p>
            <a:pPr marL="109537" indent="0">
              <a:lnSpc>
                <a:spcPct val="90000"/>
              </a:lnSpc>
              <a:spcBef>
                <a:spcPct val="20000"/>
              </a:spcBef>
              <a:buNone/>
              <a:defRPr/>
            </a:pPr>
            <a:r>
              <a:rPr lang="en-GB" sz="3000" i="1" dirty="0">
                <a:solidFill>
                  <a:srgbClr val="002060"/>
                </a:solidFill>
              </a:rPr>
              <a:t>	</a:t>
            </a:r>
            <a:endParaRPr lang="en-GB" sz="2000" i="1" dirty="0"/>
          </a:p>
        </p:txBody>
      </p:sp>
      <p:pic>
        <p:nvPicPr>
          <p:cNvPr id="8" name="Picture 7" descr="A person jumping in the air&#10;&#10;Description automatically generated">
            <a:extLst>
              <a:ext uri="{FF2B5EF4-FFF2-40B4-BE49-F238E27FC236}">
                <a16:creationId xmlns:a16="http://schemas.microsoft.com/office/drawing/2014/main" id="{B987AE11-F9AD-42F4-9EAD-2738D037D8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784" y="3645024"/>
            <a:ext cx="3528392" cy="2952328"/>
          </a:xfrm>
          <a:prstGeom prst="rect">
            <a:avLst/>
          </a:prstGeom>
          <a:ln w="38100">
            <a:solidFill>
              <a:schemeClr val="accent1"/>
            </a:solidFill>
          </a:ln>
        </p:spPr>
      </p:pic>
    </p:spTree>
    <p:extLst>
      <p:ext uri="{BB962C8B-B14F-4D97-AF65-F5344CB8AC3E}">
        <p14:creationId xmlns:p14="http://schemas.microsoft.com/office/powerpoint/2010/main" val="802054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FC3C08B2-4864-42C9-A83C-A2DEEF70D2FA}"/>
              </a:ext>
            </a:extLst>
          </p:cNvPr>
          <p:cNvSpPr/>
          <p:nvPr/>
        </p:nvSpPr>
        <p:spPr>
          <a:xfrm>
            <a:off x="395536" y="469365"/>
            <a:ext cx="3429956" cy="2959635"/>
          </a:xfrm>
          <a:prstGeom prst="roundRect">
            <a:avLst/>
          </a:prstGeom>
          <a:solidFill>
            <a:srgbClr val="9DCFF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nSpc>
                <a:spcPct val="90000"/>
              </a:lnSpc>
              <a:spcBef>
                <a:spcPct val="20000"/>
              </a:spcBef>
              <a:buNone/>
              <a:defRPr/>
            </a:pPr>
            <a:endParaRPr lang="en-GB" sz="3000" i="1" dirty="0"/>
          </a:p>
          <a:p>
            <a:pPr marL="109537" indent="0">
              <a:lnSpc>
                <a:spcPct val="90000"/>
              </a:lnSpc>
              <a:spcBef>
                <a:spcPct val="20000"/>
              </a:spcBef>
              <a:buNone/>
              <a:defRPr/>
            </a:pPr>
            <a:r>
              <a:rPr lang="en-GB" sz="3000" i="1" dirty="0">
                <a:solidFill>
                  <a:srgbClr val="002060"/>
                </a:solidFill>
              </a:rPr>
              <a:t> 		</a:t>
            </a:r>
          </a:p>
          <a:p>
            <a:pPr algn="ctr">
              <a:spcBef>
                <a:spcPct val="50000"/>
              </a:spcBef>
            </a:pPr>
            <a:endParaRPr lang="en-GB" altLang="en-US" sz="1500" dirty="0">
              <a:solidFill>
                <a:srgbClr val="002060"/>
              </a:solidFill>
            </a:endParaRPr>
          </a:p>
          <a:p>
            <a:pPr algn="ctr">
              <a:spcBef>
                <a:spcPct val="50000"/>
              </a:spcBef>
            </a:pPr>
            <a:endParaRPr lang="en-GB" altLang="en-US" sz="1200" dirty="0">
              <a:solidFill>
                <a:srgbClr val="002060"/>
              </a:solidFill>
            </a:endParaRPr>
          </a:p>
          <a:p>
            <a:pPr algn="ctr">
              <a:spcBef>
                <a:spcPct val="50000"/>
              </a:spcBef>
            </a:pPr>
            <a:endParaRPr lang="en-GB" altLang="en-US" sz="1500" dirty="0">
              <a:solidFill>
                <a:srgbClr val="002060"/>
              </a:solidFill>
            </a:endParaRPr>
          </a:p>
          <a:p>
            <a:pPr algn="ctr">
              <a:spcBef>
                <a:spcPct val="50000"/>
              </a:spcBef>
            </a:pPr>
            <a:r>
              <a:rPr lang="en-GB" altLang="en-US" sz="4000" dirty="0">
                <a:solidFill>
                  <a:srgbClr val="002060"/>
                </a:solidFill>
              </a:rPr>
              <a:t>Activity: appreciative enquiry.  </a:t>
            </a:r>
          </a:p>
          <a:p>
            <a:pPr algn="ctr">
              <a:spcBef>
                <a:spcPct val="50000"/>
              </a:spcBef>
            </a:pPr>
            <a:r>
              <a:rPr lang="en-GB" altLang="en-US" sz="4000" dirty="0">
                <a:solidFill>
                  <a:srgbClr val="002060"/>
                </a:solidFill>
              </a:rPr>
              <a:t>Swop roles. </a:t>
            </a:r>
          </a:p>
          <a:p>
            <a:pPr algn="ctr">
              <a:spcBef>
                <a:spcPct val="50000"/>
              </a:spcBef>
            </a:pPr>
            <a:endParaRPr lang="en-GB" altLang="en-US" sz="4400" dirty="0">
              <a:solidFill>
                <a:srgbClr val="002060"/>
              </a:solidFill>
            </a:endParaRPr>
          </a:p>
          <a:p>
            <a:pPr marL="109537" indent="0">
              <a:lnSpc>
                <a:spcPct val="90000"/>
              </a:lnSpc>
              <a:spcBef>
                <a:spcPct val="20000"/>
              </a:spcBef>
              <a:buNone/>
              <a:defRPr/>
            </a:pPr>
            <a:endParaRPr lang="en-GB" sz="3700" i="1" dirty="0">
              <a:solidFill>
                <a:srgbClr val="002060"/>
              </a:solidFill>
            </a:endParaRPr>
          </a:p>
          <a:p>
            <a:pPr marL="109537" indent="0">
              <a:lnSpc>
                <a:spcPct val="90000"/>
              </a:lnSpc>
              <a:spcBef>
                <a:spcPct val="20000"/>
              </a:spcBef>
              <a:buNone/>
              <a:defRPr/>
            </a:pPr>
            <a:r>
              <a:rPr lang="en-GB" sz="3000" i="1" dirty="0">
                <a:solidFill>
                  <a:srgbClr val="002060"/>
                </a:solidFill>
              </a:rPr>
              <a:t>	</a:t>
            </a:r>
            <a:endParaRPr lang="en-GB" sz="2000" i="1" dirty="0"/>
          </a:p>
        </p:txBody>
      </p:sp>
      <p:pic>
        <p:nvPicPr>
          <p:cNvPr id="3" name="Picture 2" descr="Two people sitting in a room&#10;&#10;Description automatically generated">
            <a:extLst>
              <a:ext uri="{FF2B5EF4-FFF2-40B4-BE49-F238E27FC236}">
                <a16:creationId xmlns:a16="http://schemas.microsoft.com/office/drawing/2014/main" id="{56AC9695-B909-429F-A54C-F852AE02ED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3789040"/>
            <a:ext cx="3096344" cy="2599595"/>
          </a:xfrm>
          <a:prstGeom prst="rect">
            <a:avLst/>
          </a:prstGeom>
          <a:ln w="25400">
            <a:solidFill>
              <a:schemeClr val="tx2"/>
            </a:solidFill>
          </a:ln>
        </p:spPr>
      </p:pic>
      <p:sp>
        <p:nvSpPr>
          <p:cNvPr id="5" name="Rectangle: Rounded Corners 4">
            <a:extLst>
              <a:ext uri="{FF2B5EF4-FFF2-40B4-BE49-F238E27FC236}">
                <a16:creationId xmlns:a16="http://schemas.microsoft.com/office/drawing/2014/main" id="{6853F1FF-32FA-4EE6-B46E-C09E06E004CB}"/>
              </a:ext>
            </a:extLst>
          </p:cNvPr>
          <p:cNvSpPr/>
          <p:nvPr/>
        </p:nvSpPr>
        <p:spPr>
          <a:xfrm>
            <a:off x="4139952" y="167267"/>
            <a:ext cx="4680520" cy="6574101"/>
          </a:xfrm>
          <a:prstGeom prst="roundRect">
            <a:avLst/>
          </a:prstGeom>
          <a:solidFill>
            <a:srgbClr val="FFFF99"/>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nSpc>
                <a:spcPct val="90000"/>
              </a:lnSpc>
              <a:spcBef>
                <a:spcPct val="20000"/>
              </a:spcBef>
              <a:buNone/>
              <a:defRPr/>
            </a:pPr>
            <a:endParaRPr lang="en-GB" sz="3000" i="1" dirty="0"/>
          </a:p>
          <a:p>
            <a:pPr marL="109537" indent="0">
              <a:lnSpc>
                <a:spcPct val="90000"/>
              </a:lnSpc>
              <a:spcBef>
                <a:spcPct val="20000"/>
              </a:spcBef>
              <a:buNone/>
              <a:defRPr/>
            </a:pPr>
            <a:r>
              <a:rPr lang="en-GB" sz="3000" i="1" dirty="0">
                <a:solidFill>
                  <a:srgbClr val="002060"/>
                </a:solidFill>
              </a:rPr>
              <a:t> 		</a:t>
            </a:r>
          </a:p>
          <a:p>
            <a:pPr algn="ctr">
              <a:spcBef>
                <a:spcPct val="50000"/>
              </a:spcBef>
            </a:pPr>
            <a:endParaRPr lang="en-GB" altLang="en-US" sz="1200" dirty="0">
              <a:solidFill>
                <a:srgbClr val="002060"/>
              </a:solidFill>
            </a:endParaRPr>
          </a:p>
          <a:p>
            <a:pPr algn="ctr">
              <a:spcBef>
                <a:spcPct val="50000"/>
              </a:spcBef>
            </a:pPr>
            <a:endParaRPr lang="en-GB" altLang="en-US" sz="2700" dirty="0">
              <a:solidFill>
                <a:srgbClr val="002060"/>
              </a:solidFill>
            </a:endParaRPr>
          </a:p>
          <a:p>
            <a:pPr algn="ctr">
              <a:spcBef>
                <a:spcPct val="50000"/>
              </a:spcBef>
            </a:pPr>
            <a:endParaRPr lang="en-GB" altLang="en-US" sz="2800" dirty="0">
              <a:solidFill>
                <a:srgbClr val="002060"/>
              </a:solidFill>
            </a:endParaRPr>
          </a:p>
          <a:p>
            <a:pPr>
              <a:spcBef>
                <a:spcPct val="50000"/>
              </a:spcBef>
            </a:pPr>
            <a:endParaRPr lang="en-GB" altLang="en-US" sz="2800" dirty="0">
              <a:solidFill>
                <a:srgbClr val="002060"/>
              </a:solidFill>
            </a:endParaRPr>
          </a:p>
          <a:p>
            <a:pPr>
              <a:spcBef>
                <a:spcPct val="50000"/>
              </a:spcBef>
            </a:pPr>
            <a:r>
              <a:rPr lang="en-GB" altLang="en-US" sz="3000" dirty="0">
                <a:solidFill>
                  <a:srgbClr val="002060"/>
                </a:solidFill>
              </a:rPr>
              <a:t>Ask your partner:</a:t>
            </a:r>
          </a:p>
          <a:p>
            <a:pPr>
              <a:spcBef>
                <a:spcPct val="50000"/>
              </a:spcBef>
            </a:pPr>
            <a:r>
              <a:rPr lang="en-GB" altLang="en-US" sz="3000" dirty="0">
                <a:solidFill>
                  <a:srgbClr val="002060"/>
                </a:solidFill>
              </a:rPr>
              <a:t>What makes you a good worker/friend?</a:t>
            </a:r>
          </a:p>
          <a:p>
            <a:pPr>
              <a:spcBef>
                <a:spcPct val="50000"/>
              </a:spcBef>
            </a:pPr>
            <a:r>
              <a:rPr lang="en-GB" altLang="en-US" sz="3000" dirty="0">
                <a:solidFill>
                  <a:srgbClr val="002060"/>
                </a:solidFill>
              </a:rPr>
              <a:t>What else? </a:t>
            </a:r>
          </a:p>
          <a:p>
            <a:pPr>
              <a:spcBef>
                <a:spcPct val="50000"/>
              </a:spcBef>
            </a:pPr>
            <a:r>
              <a:rPr lang="en-GB" altLang="en-US" sz="3000" dirty="0">
                <a:solidFill>
                  <a:srgbClr val="002060"/>
                </a:solidFill>
              </a:rPr>
              <a:t>What might your colleagues/friends value about you? </a:t>
            </a:r>
          </a:p>
          <a:p>
            <a:pPr>
              <a:spcBef>
                <a:spcPct val="50000"/>
              </a:spcBef>
            </a:pPr>
            <a:r>
              <a:rPr lang="en-GB" altLang="en-US" sz="3000" dirty="0">
                <a:solidFill>
                  <a:srgbClr val="002060"/>
                </a:solidFill>
              </a:rPr>
              <a:t>What else? </a:t>
            </a:r>
          </a:p>
          <a:p>
            <a:pPr>
              <a:spcBef>
                <a:spcPct val="50000"/>
              </a:spcBef>
            </a:pPr>
            <a:r>
              <a:rPr lang="en-GB" altLang="en-US" sz="3000" dirty="0">
                <a:solidFill>
                  <a:srgbClr val="002060"/>
                </a:solidFill>
              </a:rPr>
              <a:t>What might your children or partner value in you? </a:t>
            </a:r>
          </a:p>
          <a:p>
            <a:pPr>
              <a:spcBef>
                <a:spcPct val="50000"/>
              </a:spcBef>
            </a:pPr>
            <a:r>
              <a:rPr lang="en-GB" altLang="en-US" sz="3000" dirty="0">
                <a:solidFill>
                  <a:srgbClr val="002060"/>
                </a:solidFill>
              </a:rPr>
              <a:t>What else?</a:t>
            </a:r>
          </a:p>
          <a:p>
            <a:pPr algn="ctr">
              <a:spcBef>
                <a:spcPct val="50000"/>
              </a:spcBef>
            </a:pPr>
            <a:endParaRPr lang="en-GB" altLang="en-US" sz="2700" dirty="0">
              <a:solidFill>
                <a:srgbClr val="002060"/>
              </a:solidFill>
            </a:endParaRPr>
          </a:p>
          <a:p>
            <a:pPr algn="ctr">
              <a:spcBef>
                <a:spcPct val="50000"/>
              </a:spcBef>
            </a:pPr>
            <a:endParaRPr lang="en-GB" altLang="en-US" sz="2700" dirty="0">
              <a:solidFill>
                <a:srgbClr val="002060"/>
              </a:solidFill>
            </a:endParaRPr>
          </a:p>
          <a:p>
            <a:pPr algn="ctr">
              <a:spcBef>
                <a:spcPct val="50000"/>
              </a:spcBef>
            </a:pPr>
            <a:endParaRPr lang="en-GB" altLang="en-US" sz="4400" dirty="0">
              <a:solidFill>
                <a:srgbClr val="002060"/>
              </a:solidFill>
            </a:endParaRPr>
          </a:p>
          <a:p>
            <a:pPr marL="109537" indent="0">
              <a:lnSpc>
                <a:spcPct val="90000"/>
              </a:lnSpc>
              <a:spcBef>
                <a:spcPct val="20000"/>
              </a:spcBef>
              <a:buNone/>
              <a:defRPr/>
            </a:pPr>
            <a:endParaRPr lang="en-GB" sz="3700" i="1" dirty="0">
              <a:solidFill>
                <a:srgbClr val="002060"/>
              </a:solidFill>
            </a:endParaRPr>
          </a:p>
          <a:p>
            <a:pPr marL="109537" indent="0">
              <a:lnSpc>
                <a:spcPct val="90000"/>
              </a:lnSpc>
              <a:spcBef>
                <a:spcPct val="20000"/>
              </a:spcBef>
              <a:buNone/>
              <a:defRPr/>
            </a:pPr>
            <a:r>
              <a:rPr lang="en-GB" sz="3000" i="1" dirty="0">
                <a:solidFill>
                  <a:srgbClr val="002060"/>
                </a:solidFill>
              </a:rPr>
              <a:t>	</a:t>
            </a:r>
            <a:endParaRPr lang="en-GB" sz="2000" i="1" dirty="0"/>
          </a:p>
        </p:txBody>
      </p:sp>
    </p:spTree>
    <p:extLst>
      <p:ext uri="{BB962C8B-B14F-4D97-AF65-F5344CB8AC3E}">
        <p14:creationId xmlns:p14="http://schemas.microsoft.com/office/powerpoint/2010/main" val="3971896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wo people sitting in a room&#10;&#10;Description automatically generated">
            <a:extLst>
              <a:ext uri="{FF2B5EF4-FFF2-40B4-BE49-F238E27FC236}">
                <a16:creationId xmlns:a16="http://schemas.microsoft.com/office/drawing/2014/main" id="{EC3D3C85-9FC7-40EC-AEC7-5247E9764C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60" y="363913"/>
            <a:ext cx="2592288" cy="2448272"/>
          </a:xfrm>
          <a:prstGeom prst="rect">
            <a:avLst/>
          </a:prstGeom>
          <a:ln w="25400">
            <a:solidFill>
              <a:schemeClr val="tx2"/>
            </a:solidFill>
          </a:ln>
        </p:spPr>
      </p:pic>
      <p:sp>
        <p:nvSpPr>
          <p:cNvPr id="6" name="Rectangle: Rounded Corners 5">
            <a:extLst>
              <a:ext uri="{FF2B5EF4-FFF2-40B4-BE49-F238E27FC236}">
                <a16:creationId xmlns:a16="http://schemas.microsoft.com/office/drawing/2014/main" id="{9FB08D6E-20F0-4795-B0B1-6C5C9EA8E7AA}"/>
              </a:ext>
            </a:extLst>
          </p:cNvPr>
          <p:cNvSpPr/>
          <p:nvPr/>
        </p:nvSpPr>
        <p:spPr>
          <a:xfrm>
            <a:off x="3563888" y="332656"/>
            <a:ext cx="5112568" cy="2448272"/>
          </a:xfrm>
          <a:prstGeom prst="roundRect">
            <a:avLst/>
          </a:prstGeom>
          <a:solidFill>
            <a:srgbClr val="9DCFF1"/>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nSpc>
                <a:spcPct val="90000"/>
              </a:lnSpc>
              <a:spcBef>
                <a:spcPct val="20000"/>
              </a:spcBef>
              <a:buNone/>
              <a:defRPr/>
            </a:pPr>
            <a:endParaRPr lang="en-GB" sz="3000" i="1" dirty="0"/>
          </a:p>
          <a:p>
            <a:pPr marL="109537" indent="0">
              <a:lnSpc>
                <a:spcPct val="90000"/>
              </a:lnSpc>
              <a:spcBef>
                <a:spcPct val="20000"/>
              </a:spcBef>
              <a:buNone/>
              <a:defRPr/>
            </a:pPr>
            <a:r>
              <a:rPr lang="en-GB" sz="3000" i="1" dirty="0">
                <a:solidFill>
                  <a:srgbClr val="002060"/>
                </a:solidFill>
              </a:rPr>
              <a:t> 		</a:t>
            </a:r>
          </a:p>
          <a:p>
            <a:pPr algn="ctr">
              <a:spcBef>
                <a:spcPct val="50000"/>
              </a:spcBef>
            </a:pPr>
            <a:endParaRPr lang="en-GB" altLang="en-US" sz="1500" dirty="0">
              <a:solidFill>
                <a:srgbClr val="002060"/>
              </a:solidFill>
            </a:endParaRPr>
          </a:p>
          <a:p>
            <a:pPr algn="ctr">
              <a:spcBef>
                <a:spcPct val="50000"/>
              </a:spcBef>
            </a:pPr>
            <a:endParaRPr lang="en-GB" altLang="en-US" sz="1200" dirty="0">
              <a:solidFill>
                <a:srgbClr val="002060"/>
              </a:solidFill>
            </a:endParaRPr>
          </a:p>
          <a:p>
            <a:pPr algn="ctr">
              <a:spcBef>
                <a:spcPct val="50000"/>
              </a:spcBef>
            </a:pPr>
            <a:endParaRPr lang="en-GB" altLang="en-US" sz="1500" dirty="0">
              <a:solidFill>
                <a:srgbClr val="002060"/>
              </a:solidFill>
            </a:endParaRPr>
          </a:p>
          <a:p>
            <a:pPr algn="ctr">
              <a:spcBef>
                <a:spcPct val="50000"/>
              </a:spcBef>
            </a:pPr>
            <a:r>
              <a:rPr lang="en-GB" altLang="en-US" sz="4000" dirty="0">
                <a:solidFill>
                  <a:srgbClr val="002060"/>
                </a:solidFill>
              </a:rPr>
              <a:t>Comment on your partner’s strengths and resources</a:t>
            </a:r>
          </a:p>
          <a:p>
            <a:pPr algn="ctr">
              <a:spcBef>
                <a:spcPct val="50000"/>
              </a:spcBef>
            </a:pPr>
            <a:endParaRPr lang="en-GB" altLang="en-US" sz="4400" dirty="0">
              <a:solidFill>
                <a:srgbClr val="002060"/>
              </a:solidFill>
            </a:endParaRPr>
          </a:p>
          <a:p>
            <a:pPr marL="109537" indent="0">
              <a:lnSpc>
                <a:spcPct val="90000"/>
              </a:lnSpc>
              <a:spcBef>
                <a:spcPct val="20000"/>
              </a:spcBef>
              <a:buNone/>
              <a:defRPr/>
            </a:pPr>
            <a:endParaRPr lang="en-GB" sz="3700" i="1" dirty="0">
              <a:solidFill>
                <a:srgbClr val="002060"/>
              </a:solidFill>
            </a:endParaRPr>
          </a:p>
          <a:p>
            <a:pPr marL="109537" indent="0">
              <a:lnSpc>
                <a:spcPct val="90000"/>
              </a:lnSpc>
              <a:spcBef>
                <a:spcPct val="20000"/>
              </a:spcBef>
              <a:buNone/>
              <a:defRPr/>
            </a:pPr>
            <a:r>
              <a:rPr lang="en-GB" sz="3000" i="1" dirty="0">
                <a:solidFill>
                  <a:srgbClr val="002060"/>
                </a:solidFill>
              </a:rPr>
              <a:t>	</a:t>
            </a:r>
            <a:endParaRPr lang="en-GB" sz="2000" i="1" dirty="0"/>
          </a:p>
        </p:txBody>
      </p:sp>
      <p:sp>
        <p:nvSpPr>
          <p:cNvPr id="7" name="Rectangle: Rounded Corners 6">
            <a:extLst>
              <a:ext uri="{FF2B5EF4-FFF2-40B4-BE49-F238E27FC236}">
                <a16:creationId xmlns:a16="http://schemas.microsoft.com/office/drawing/2014/main" id="{AD50FDE0-0EFD-4D0B-8C63-BA3D3CC55030}"/>
              </a:ext>
            </a:extLst>
          </p:cNvPr>
          <p:cNvSpPr/>
          <p:nvPr/>
        </p:nvSpPr>
        <p:spPr>
          <a:xfrm>
            <a:off x="338053" y="3212976"/>
            <a:ext cx="8467894" cy="3024336"/>
          </a:xfrm>
          <a:prstGeom prst="roundRect">
            <a:avLst/>
          </a:prstGeom>
          <a:solidFill>
            <a:srgbClr val="FFFF99"/>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nSpc>
                <a:spcPct val="90000"/>
              </a:lnSpc>
              <a:spcBef>
                <a:spcPct val="20000"/>
              </a:spcBef>
              <a:buNone/>
              <a:defRPr/>
            </a:pPr>
            <a:endParaRPr lang="en-GB" sz="3000" i="1" dirty="0"/>
          </a:p>
          <a:p>
            <a:pPr marL="109537" indent="0">
              <a:lnSpc>
                <a:spcPct val="90000"/>
              </a:lnSpc>
              <a:spcBef>
                <a:spcPct val="20000"/>
              </a:spcBef>
              <a:buNone/>
              <a:defRPr/>
            </a:pPr>
            <a:r>
              <a:rPr lang="en-GB" sz="3000" i="1" dirty="0">
                <a:solidFill>
                  <a:srgbClr val="002060"/>
                </a:solidFill>
              </a:rPr>
              <a:t> 		</a:t>
            </a:r>
          </a:p>
          <a:p>
            <a:pPr algn="ctr">
              <a:spcBef>
                <a:spcPct val="50000"/>
              </a:spcBef>
            </a:pPr>
            <a:endParaRPr lang="en-GB" altLang="en-US" sz="1500" dirty="0">
              <a:solidFill>
                <a:srgbClr val="002060"/>
              </a:solidFill>
            </a:endParaRPr>
          </a:p>
          <a:p>
            <a:pPr algn="ctr">
              <a:spcBef>
                <a:spcPct val="50000"/>
              </a:spcBef>
            </a:pPr>
            <a:endParaRPr lang="en-GB" altLang="en-US" sz="1200" dirty="0">
              <a:solidFill>
                <a:srgbClr val="002060"/>
              </a:solidFill>
            </a:endParaRPr>
          </a:p>
          <a:p>
            <a:pPr algn="ctr">
              <a:spcBef>
                <a:spcPct val="50000"/>
              </a:spcBef>
            </a:pPr>
            <a:endParaRPr lang="en-GB" altLang="en-US" sz="1500" dirty="0">
              <a:solidFill>
                <a:srgbClr val="002060"/>
              </a:solidFill>
            </a:endParaRPr>
          </a:p>
          <a:p>
            <a:pPr algn="ctr">
              <a:spcBef>
                <a:spcPct val="50000"/>
              </a:spcBef>
            </a:pPr>
            <a:r>
              <a:rPr lang="en-GB" altLang="en-US" sz="4000" dirty="0">
                <a:solidFill>
                  <a:srgbClr val="002060"/>
                </a:solidFill>
              </a:rPr>
              <a:t>What did it feel like to be questioned?</a:t>
            </a:r>
          </a:p>
          <a:p>
            <a:pPr algn="ctr">
              <a:spcBef>
                <a:spcPct val="50000"/>
              </a:spcBef>
            </a:pPr>
            <a:r>
              <a:rPr lang="en-GB" altLang="en-US" sz="4000" dirty="0">
                <a:solidFill>
                  <a:srgbClr val="002060"/>
                </a:solidFill>
              </a:rPr>
              <a:t>What did it feel like to ask the questions?</a:t>
            </a:r>
          </a:p>
          <a:p>
            <a:pPr algn="ctr">
              <a:spcBef>
                <a:spcPct val="50000"/>
              </a:spcBef>
            </a:pPr>
            <a:endParaRPr lang="en-GB" altLang="en-US" sz="4400" dirty="0">
              <a:solidFill>
                <a:srgbClr val="002060"/>
              </a:solidFill>
            </a:endParaRPr>
          </a:p>
          <a:p>
            <a:pPr marL="109537" indent="0">
              <a:lnSpc>
                <a:spcPct val="90000"/>
              </a:lnSpc>
              <a:spcBef>
                <a:spcPct val="20000"/>
              </a:spcBef>
              <a:buNone/>
              <a:defRPr/>
            </a:pPr>
            <a:endParaRPr lang="en-GB" sz="3700" i="1" dirty="0">
              <a:solidFill>
                <a:srgbClr val="002060"/>
              </a:solidFill>
            </a:endParaRPr>
          </a:p>
          <a:p>
            <a:pPr marL="109537" indent="0">
              <a:lnSpc>
                <a:spcPct val="90000"/>
              </a:lnSpc>
              <a:spcBef>
                <a:spcPct val="20000"/>
              </a:spcBef>
              <a:buNone/>
              <a:defRPr/>
            </a:pPr>
            <a:r>
              <a:rPr lang="en-GB" sz="3000" i="1" dirty="0">
                <a:solidFill>
                  <a:srgbClr val="002060"/>
                </a:solidFill>
              </a:rPr>
              <a:t>	</a:t>
            </a:r>
            <a:endParaRPr lang="en-GB" sz="2000" i="1" dirty="0"/>
          </a:p>
        </p:txBody>
      </p:sp>
    </p:spTree>
    <p:extLst>
      <p:ext uri="{BB962C8B-B14F-4D97-AF65-F5344CB8AC3E}">
        <p14:creationId xmlns:p14="http://schemas.microsoft.com/office/powerpoint/2010/main" val="2393249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5"/>
          <p:cNvSpPr>
            <a:spLocks noGrp="1" noChangeArrowheads="1"/>
          </p:cNvSpPr>
          <p:nvPr>
            <p:ph type="body" idx="1"/>
          </p:nvPr>
        </p:nvSpPr>
        <p:spPr>
          <a:xfrm>
            <a:off x="485775" y="1291139"/>
            <a:ext cx="8229600" cy="4438943"/>
          </a:xfrm>
        </p:spPr>
        <p:txBody>
          <a:bodyPr>
            <a:normAutofit/>
          </a:bodyPr>
          <a:lstStyle/>
          <a:p>
            <a:pPr marL="0" indent="0">
              <a:buNone/>
            </a:pPr>
            <a:r>
              <a:rPr lang="en-GB" dirty="0"/>
              <a:t> </a:t>
            </a:r>
          </a:p>
          <a:p>
            <a:pPr marL="69850" indent="0" eaLnBrk="1" hangingPunct="1">
              <a:buFont typeface="Wingdings 3" charset="2"/>
              <a:buNone/>
            </a:pPr>
            <a:endParaRPr lang="en-US" altLang="en-US" sz="4000" dirty="0"/>
          </a:p>
          <a:p>
            <a:pPr marL="69850" indent="0" eaLnBrk="1" hangingPunct="1">
              <a:buFont typeface="Wingdings 3" charset="2"/>
              <a:buNone/>
            </a:pPr>
            <a:endParaRPr lang="en-US" altLang="en-US" sz="2800" dirty="0"/>
          </a:p>
        </p:txBody>
      </p:sp>
      <p:sp>
        <p:nvSpPr>
          <p:cNvPr id="10" name="Rectangle: Rounded Corners 9">
            <a:extLst>
              <a:ext uri="{FF2B5EF4-FFF2-40B4-BE49-F238E27FC236}">
                <a16:creationId xmlns:a16="http://schemas.microsoft.com/office/drawing/2014/main" id="{26D42EB8-6CE5-46CA-9583-ECCA5E4C50E6}"/>
              </a:ext>
            </a:extLst>
          </p:cNvPr>
          <p:cNvSpPr/>
          <p:nvPr/>
        </p:nvSpPr>
        <p:spPr>
          <a:xfrm>
            <a:off x="808124" y="1110806"/>
            <a:ext cx="7527751" cy="5335297"/>
          </a:xfrm>
          <a:prstGeom prst="roundRect">
            <a:avLst/>
          </a:prstGeom>
          <a:solidFill>
            <a:srgbClr val="FFFF99"/>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defRPr/>
            </a:pPr>
            <a:r>
              <a:rPr lang="en-GB" sz="2200" dirty="0"/>
              <a:t>   </a:t>
            </a:r>
            <a:endParaRPr lang="en-GB" sz="10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12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25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What’s been better since we met . . .? </a:t>
            </a:r>
          </a:p>
          <a:p>
            <a:endParaRPr lang="en-GB" sz="9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What did you do?</a:t>
            </a:r>
          </a:p>
          <a:p>
            <a:endParaRPr lang="en-GB" sz="10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What’s been different?</a:t>
            </a:r>
          </a:p>
          <a:p>
            <a:endParaRPr lang="en-GB" sz="9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How did you do that?</a:t>
            </a:r>
          </a:p>
          <a:p>
            <a:endParaRPr lang="en-GB" sz="9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What have you been doing that’s been good for you?</a:t>
            </a:r>
          </a:p>
          <a:p>
            <a:endParaRPr lang="en-GB" sz="9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In what way will that be good for you?</a:t>
            </a:r>
          </a:p>
          <a:p>
            <a:endParaRPr lang="en-GB" sz="9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What have you learned about yourself?</a:t>
            </a:r>
          </a:p>
          <a:p>
            <a:endParaRPr lang="en-GB" sz="9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lvl="0"/>
            <a:endParaRPr lang="en-GB" sz="26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lvl="0" indent="-457200">
              <a:buFont typeface="Courier New" panose="02070309020205020404" pitchFamily="49" charset="0"/>
              <a:buChar char="o"/>
            </a:pPr>
            <a:endPar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lvl="0"/>
            <a:endParaRPr lang="en-GB" sz="2800" dirty="0"/>
          </a:p>
          <a:p>
            <a:endParaRPr lang="en-GB" sz="800" dirty="0"/>
          </a:p>
          <a:p>
            <a:pPr lvl="0"/>
            <a:endParaRPr lang="en-GB" sz="800" dirty="0"/>
          </a:p>
          <a:p>
            <a:pPr marL="109728">
              <a:defRPr/>
            </a:pPr>
            <a:r>
              <a:rPr lang="en-GB" sz="1200" i="1" dirty="0"/>
              <a:t>			</a:t>
            </a:r>
          </a:p>
          <a:p>
            <a:pPr marL="109728">
              <a:defRPr/>
            </a:pPr>
            <a:r>
              <a:rPr lang="en-GB" sz="1200" i="1" dirty="0"/>
              <a:t>			</a:t>
            </a:r>
            <a:endParaRPr lang="en-GB" sz="1600" dirty="0"/>
          </a:p>
        </p:txBody>
      </p:sp>
      <p:sp>
        <p:nvSpPr>
          <p:cNvPr id="6" name="Rectangle 5">
            <a:extLst>
              <a:ext uri="{FF2B5EF4-FFF2-40B4-BE49-F238E27FC236}">
                <a16:creationId xmlns:a16="http://schemas.microsoft.com/office/drawing/2014/main" id="{9520EBD8-5AAB-4ACC-B3A4-5EFFD409BC8B}"/>
              </a:ext>
            </a:extLst>
          </p:cNvPr>
          <p:cNvSpPr txBox="1">
            <a:spLocks noChangeArrowheads="1"/>
          </p:cNvSpPr>
          <p:nvPr/>
        </p:nvSpPr>
        <p:spPr>
          <a:xfrm>
            <a:off x="2123728" y="251944"/>
            <a:ext cx="4464496" cy="646348"/>
          </a:xfrm>
          <a:prstGeom prst="rect">
            <a:avLst/>
          </a:prstGeom>
          <a:solidFill>
            <a:srgbClr val="9DCFF1"/>
          </a:solidFill>
          <a:ln>
            <a:solidFill>
              <a:srgbClr val="002060"/>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3400" dirty="0">
                <a:solidFill>
                  <a:schemeClr val="tx2"/>
                </a:solidFill>
                <a:latin typeface="Tahoma" panose="020B0604030504040204" pitchFamily="34" charset="0"/>
                <a:ea typeface="Tahoma" panose="020B0604030504040204" pitchFamily="34" charset="0"/>
                <a:cs typeface="Tahoma" panose="020B0604030504040204" pitchFamily="34" charset="0"/>
              </a:rPr>
              <a:t>Follow up Questions</a:t>
            </a:r>
          </a:p>
        </p:txBody>
      </p:sp>
    </p:spTree>
    <p:extLst>
      <p:ext uri="{BB962C8B-B14F-4D97-AF65-F5344CB8AC3E}">
        <p14:creationId xmlns:p14="http://schemas.microsoft.com/office/powerpoint/2010/main" val="1916887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5"/>
          <p:cNvSpPr>
            <a:spLocks noGrp="1" noChangeArrowheads="1"/>
          </p:cNvSpPr>
          <p:nvPr>
            <p:ph type="body" idx="1"/>
          </p:nvPr>
        </p:nvSpPr>
        <p:spPr>
          <a:xfrm>
            <a:off x="485775" y="1291139"/>
            <a:ext cx="8229600" cy="4438943"/>
          </a:xfrm>
        </p:spPr>
        <p:txBody>
          <a:bodyPr>
            <a:normAutofit/>
          </a:bodyPr>
          <a:lstStyle/>
          <a:p>
            <a:pPr marL="0" indent="0">
              <a:buNone/>
            </a:pPr>
            <a:r>
              <a:rPr lang="en-GB" dirty="0"/>
              <a:t> </a:t>
            </a:r>
          </a:p>
          <a:p>
            <a:pPr marL="69850" indent="0" eaLnBrk="1" hangingPunct="1">
              <a:buFont typeface="Wingdings 3" charset="2"/>
              <a:buNone/>
            </a:pPr>
            <a:endParaRPr lang="en-US" altLang="en-US" sz="4000" dirty="0"/>
          </a:p>
          <a:p>
            <a:pPr marL="69850" indent="0" eaLnBrk="1" hangingPunct="1">
              <a:buFont typeface="Wingdings 3" charset="2"/>
              <a:buNone/>
            </a:pPr>
            <a:endParaRPr lang="en-US" altLang="en-US" sz="2800" dirty="0"/>
          </a:p>
        </p:txBody>
      </p:sp>
      <p:sp>
        <p:nvSpPr>
          <p:cNvPr id="10" name="Rectangle: Rounded Corners 9">
            <a:extLst>
              <a:ext uri="{FF2B5EF4-FFF2-40B4-BE49-F238E27FC236}">
                <a16:creationId xmlns:a16="http://schemas.microsoft.com/office/drawing/2014/main" id="{26D42EB8-6CE5-46CA-9583-ECCA5E4C50E6}"/>
              </a:ext>
            </a:extLst>
          </p:cNvPr>
          <p:cNvSpPr/>
          <p:nvPr/>
        </p:nvSpPr>
        <p:spPr>
          <a:xfrm>
            <a:off x="428625" y="1118039"/>
            <a:ext cx="8229600" cy="5335297"/>
          </a:xfrm>
          <a:prstGeom prst="roundRect">
            <a:avLst/>
          </a:prstGeom>
          <a:solidFill>
            <a:srgbClr val="FFFF99"/>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defRPr/>
            </a:pPr>
            <a:r>
              <a:rPr lang="en-GB" sz="2200" dirty="0"/>
              <a:t>   </a:t>
            </a:r>
            <a:endParaRPr lang="en-GB" sz="10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12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25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r>
              <a:rPr lang="en-GB" sz="2500" dirty="0">
                <a:solidFill>
                  <a:srgbClr val="002060"/>
                </a:solidFill>
                <a:latin typeface="Tahoma" panose="020B0604030504040204" pitchFamily="34" charset="0"/>
                <a:ea typeface="Tahoma" panose="020B0604030504040204" pitchFamily="34" charset="0"/>
                <a:cs typeface="Tahoma" panose="020B0604030504040204" pitchFamily="34" charset="0"/>
              </a:rPr>
              <a:t>Focussing on the problem may not lead to the ‘solution’.  Solution-focussing ensures a problem does not define the adult/child and their destiny</a:t>
            </a:r>
          </a:p>
          <a:p>
            <a:endParaRPr lang="en-GB" sz="1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r>
              <a:rPr lang="en-GB" sz="2500" dirty="0">
                <a:solidFill>
                  <a:srgbClr val="002060"/>
                </a:solidFill>
                <a:latin typeface="Tahoma" panose="020B0604030504040204" pitchFamily="34" charset="0"/>
                <a:ea typeface="Tahoma" panose="020B0604030504040204" pitchFamily="34" charset="0"/>
                <a:cs typeface="Tahoma" panose="020B0604030504040204" pitchFamily="34" charset="0"/>
              </a:rPr>
              <a:t>Not trapped in negative past.  Importance of remaining open to possibility of change, to new beginnings, second chances </a:t>
            </a:r>
            <a:r>
              <a:rPr lang="en-GB" sz="2500" i="1" dirty="0">
                <a:solidFill>
                  <a:srgbClr val="002060"/>
                </a:solidFill>
                <a:latin typeface="Tahoma" panose="020B0604030504040204" pitchFamily="34" charset="0"/>
                <a:ea typeface="Tahoma" panose="020B0604030504040204" pitchFamily="34" charset="0"/>
                <a:cs typeface="Tahoma" panose="020B0604030504040204" pitchFamily="34" charset="0"/>
              </a:rPr>
              <a:t>and hope. </a:t>
            </a:r>
            <a:r>
              <a:rPr lang="en-GB" sz="2500" dirty="0">
                <a:solidFill>
                  <a:srgbClr val="002060"/>
                </a:solidFill>
                <a:latin typeface="Tahoma" panose="020B0604030504040204" pitchFamily="34" charset="0"/>
                <a:ea typeface="Tahoma" panose="020B0604030504040204" pitchFamily="34" charset="0"/>
                <a:cs typeface="Tahoma" panose="020B0604030504040204" pitchFamily="34" charset="0"/>
              </a:rPr>
              <a:t>Cultivating optimism helps protect mental health.</a:t>
            </a:r>
          </a:p>
          <a:p>
            <a:endParaRPr lang="en-GB" sz="1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r>
              <a:rPr lang="en-GB" sz="2500" dirty="0">
                <a:solidFill>
                  <a:srgbClr val="002060"/>
                </a:solidFill>
                <a:latin typeface="Tahoma" panose="020B0604030504040204" pitchFamily="34" charset="0"/>
                <a:ea typeface="Tahoma" panose="020B0604030504040204" pitchFamily="34" charset="0"/>
                <a:cs typeface="Tahoma" panose="020B0604030504040204" pitchFamily="34" charset="0"/>
              </a:rPr>
              <a:t>Positive experiences may resonate down the line</a:t>
            </a:r>
          </a:p>
          <a:p>
            <a:pPr lvl="0"/>
            <a:endParaRPr lang="en-GB" sz="1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lvl="0" indent="-457200">
              <a:buFont typeface="Courier New" panose="02070309020205020404" pitchFamily="49" charset="0"/>
              <a:buChar char="o"/>
            </a:pPr>
            <a:r>
              <a:rPr lang="en-GB" sz="2500" dirty="0">
                <a:solidFill>
                  <a:srgbClr val="002060"/>
                </a:solidFill>
                <a:latin typeface="Tahoma" panose="020B0604030504040204" pitchFamily="34" charset="0"/>
                <a:ea typeface="Tahoma" panose="020B0604030504040204" pitchFamily="34" charset="0"/>
                <a:cs typeface="Tahoma" panose="020B0604030504040204" pitchFamily="34" charset="0"/>
              </a:rPr>
              <a:t>Helps build confidence and resilience under difficult circumstances and helps person recognise their own strengths.</a:t>
            </a:r>
          </a:p>
          <a:p>
            <a:pPr lvl="0"/>
            <a:endParaRPr lang="en-GB" sz="26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lvl="0" indent="-457200">
              <a:buFont typeface="Courier New" panose="02070309020205020404" pitchFamily="49" charset="0"/>
              <a:buChar char="o"/>
            </a:pPr>
            <a:endPar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lvl="0"/>
            <a:endParaRPr lang="en-GB" sz="2800" dirty="0"/>
          </a:p>
          <a:p>
            <a:endParaRPr lang="en-GB" sz="800" dirty="0"/>
          </a:p>
          <a:p>
            <a:pPr lvl="0"/>
            <a:endParaRPr lang="en-GB" sz="800" dirty="0"/>
          </a:p>
          <a:p>
            <a:pPr marL="109728">
              <a:defRPr/>
            </a:pPr>
            <a:r>
              <a:rPr lang="en-GB" sz="1200" i="1" dirty="0"/>
              <a:t>			</a:t>
            </a:r>
          </a:p>
          <a:p>
            <a:pPr marL="109728">
              <a:defRPr/>
            </a:pPr>
            <a:r>
              <a:rPr lang="en-GB" sz="1200" i="1" dirty="0"/>
              <a:t>			</a:t>
            </a:r>
            <a:endParaRPr lang="en-GB" sz="1600" dirty="0"/>
          </a:p>
        </p:txBody>
      </p:sp>
      <p:sp>
        <p:nvSpPr>
          <p:cNvPr id="6" name="Rectangle 5">
            <a:extLst>
              <a:ext uri="{FF2B5EF4-FFF2-40B4-BE49-F238E27FC236}">
                <a16:creationId xmlns:a16="http://schemas.microsoft.com/office/drawing/2014/main" id="{9520EBD8-5AAB-4ACC-B3A4-5EFFD409BC8B}"/>
              </a:ext>
            </a:extLst>
          </p:cNvPr>
          <p:cNvSpPr txBox="1">
            <a:spLocks noChangeArrowheads="1"/>
          </p:cNvSpPr>
          <p:nvPr/>
        </p:nvSpPr>
        <p:spPr>
          <a:xfrm>
            <a:off x="1907704" y="235067"/>
            <a:ext cx="5040560" cy="646348"/>
          </a:xfrm>
          <a:prstGeom prst="rect">
            <a:avLst/>
          </a:prstGeom>
          <a:solidFill>
            <a:srgbClr val="9DCFF1"/>
          </a:solidFill>
          <a:ln>
            <a:solidFill>
              <a:srgbClr val="002060"/>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Value of focussing on positives</a:t>
            </a:r>
          </a:p>
        </p:txBody>
      </p:sp>
    </p:spTree>
    <p:extLst>
      <p:ext uri="{BB962C8B-B14F-4D97-AF65-F5344CB8AC3E}">
        <p14:creationId xmlns:p14="http://schemas.microsoft.com/office/powerpoint/2010/main" val="392420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28F7377F-ED00-4E5D-9630-57F7D4E98254}"/>
              </a:ext>
            </a:extLst>
          </p:cNvPr>
          <p:cNvSpPr/>
          <p:nvPr/>
        </p:nvSpPr>
        <p:spPr>
          <a:xfrm>
            <a:off x="683568" y="524366"/>
            <a:ext cx="7920880" cy="5424914"/>
          </a:xfrm>
          <a:prstGeom prst="roundRect">
            <a:avLst/>
          </a:prstGeom>
          <a:solidFill>
            <a:srgbClr val="FFFF99"/>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nSpc>
                <a:spcPct val="90000"/>
              </a:lnSpc>
              <a:spcBef>
                <a:spcPct val="20000"/>
              </a:spcBef>
              <a:buNone/>
              <a:defRPr/>
            </a:pPr>
            <a:endParaRPr lang="en-GB" sz="3000" i="1" dirty="0"/>
          </a:p>
          <a:p>
            <a:pPr marL="109537" indent="0">
              <a:lnSpc>
                <a:spcPct val="90000"/>
              </a:lnSpc>
              <a:spcBef>
                <a:spcPct val="20000"/>
              </a:spcBef>
              <a:buNone/>
              <a:defRPr/>
            </a:pPr>
            <a:r>
              <a:rPr lang="en-GB" sz="3000" i="1" dirty="0">
                <a:solidFill>
                  <a:srgbClr val="002060"/>
                </a:solidFill>
              </a:rPr>
              <a:t> 		</a:t>
            </a:r>
          </a:p>
          <a:p>
            <a:pPr>
              <a:spcBef>
                <a:spcPct val="50000"/>
              </a:spcBef>
            </a:pPr>
            <a:r>
              <a:rPr lang="en-GB" alt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By the end of this interactive session you will:</a:t>
            </a:r>
          </a:p>
          <a:p>
            <a:pPr marL="457200" indent="-457200">
              <a:spcBef>
                <a:spcPct val="50000"/>
              </a:spcBef>
              <a:buFont typeface="Arial" panose="020B0604020202020204" pitchFamily="34" charset="0"/>
              <a:buChar char="•"/>
            </a:pPr>
            <a:r>
              <a:rPr lang="en-GB" alt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Have a better understanding of the history and thinking behind solution focused approaches</a:t>
            </a:r>
          </a:p>
          <a:p>
            <a:pPr marL="571500" indent="-571500">
              <a:spcBef>
                <a:spcPct val="50000"/>
              </a:spcBef>
              <a:buFont typeface="Arial" panose="020B0604020202020204" pitchFamily="34" charset="0"/>
              <a:buChar char="•"/>
            </a:pPr>
            <a:r>
              <a:rPr lang="en-GB" alt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Have practised some solution focussed questioning </a:t>
            </a:r>
          </a:p>
          <a:p>
            <a:pPr marL="571500" indent="-571500">
              <a:spcBef>
                <a:spcPct val="50000"/>
              </a:spcBef>
              <a:buFont typeface="Arial" panose="020B0604020202020204" pitchFamily="34" charset="0"/>
              <a:buChar char="•"/>
            </a:pPr>
            <a:r>
              <a:rPr lang="en-GB" alt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Know where to find out more about solution focussed approaches to support your work.</a:t>
            </a:r>
          </a:p>
          <a:p>
            <a:pPr marL="109537" indent="0">
              <a:lnSpc>
                <a:spcPct val="90000"/>
              </a:lnSpc>
              <a:spcBef>
                <a:spcPct val="20000"/>
              </a:spcBef>
              <a:buNone/>
              <a:defRPr/>
            </a:pPr>
            <a:endParaRPr lang="en-GB" sz="3700" i="1" dirty="0">
              <a:solidFill>
                <a:srgbClr val="002060"/>
              </a:solidFill>
            </a:endParaRPr>
          </a:p>
          <a:p>
            <a:pPr marL="109537" indent="0">
              <a:lnSpc>
                <a:spcPct val="90000"/>
              </a:lnSpc>
              <a:spcBef>
                <a:spcPct val="20000"/>
              </a:spcBef>
              <a:buNone/>
              <a:defRPr/>
            </a:pPr>
            <a:r>
              <a:rPr lang="en-GB" sz="3000" i="1" dirty="0">
                <a:solidFill>
                  <a:srgbClr val="002060"/>
                </a:solidFill>
              </a:rPr>
              <a:t>	</a:t>
            </a:r>
            <a:endParaRPr lang="en-GB" sz="2000" i="1" dirty="0"/>
          </a:p>
        </p:txBody>
      </p:sp>
    </p:spTree>
    <p:extLst>
      <p:ext uri="{BB962C8B-B14F-4D97-AF65-F5344CB8AC3E}">
        <p14:creationId xmlns:p14="http://schemas.microsoft.com/office/powerpoint/2010/main" val="1794319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04AE458-24A0-460C-AEBB-778E04DDB0DB}"/>
              </a:ext>
            </a:extLst>
          </p:cNvPr>
          <p:cNvSpPr/>
          <p:nvPr/>
        </p:nvSpPr>
        <p:spPr>
          <a:xfrm>
            <a:off x="544008" y="1412775"/>
            <a:ext cx="4104456" cy="4896545"/>
          </a:xfrm>
          <a:prstGeom prst="roundRect">
            <a:avLst/>
          </a:prstGeom>
          <a:solidFill>
            <a:srgbClr val="9DCFF1"/>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defRPr/>
            </a:pPr>
            <a:r>
              <a:rPr lang="en-GB" sz="2200" dirty="0"/>
              <a:t>   </a:t>
            </a:r>
          </a:p>
          <a:p>
            <a:pPr>
              <a:defRPr/>
            </a:pPr>
            <a:r>
              <a:rPr lang="en-GB" sz="2200" dirty="0"/>
              <a:t>	</a:t>
            </a:r>
            <a:endParaRPr lang="en-GB" sz="10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12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rPr>
              <a:t>You have 30 seconds in a lift with someone.</a:t>
            </a:r>
          </a:p>
          <a:p>
            <a:endParaRPr lang="en-GB" sz="9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r>
              <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rPr>
              <a:t>How will you explain what you have learnt today?</a:t>
            </a:r>
          </a:p>
          <a:p>
            <a:pPr marL="457200" indent="-457200">
              <a:buFont typeface="Courier New" panose="02070309020205020404" pitchFamily="49" charset="0"/>
              <a:buChar char="o"/>
            </a:pPr>
            <a:endParaRPr lang="en-GB" sz="15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r>
              <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rPr>
              <a:t>What will you tell them about what you are going to do differently?</a:t>
            </a:r>
          </a:p>
          <a:p>
            <a:endParaRPr lang="en-GB" sz="9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lvl="0"/>
            <a:endParaRPr lang="en-GB" sz="26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lvl="0" indent="-457200">
              <a:buFont typeface="Courier New" panose="02070309020205020404" pitchFamily="49" charset="0"/>
              <a:buChar char="o"/>
            </a:pPr>
            <a:endPar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lvl="0"/>
            <a:endParaRPr lang="en-GB" sz="2800" dirty="0"/>
          </a:p>
          <a:p>
            <a:endParaRPr lang="en-GB" sz="800" dirty="0"/>
          </a:p>
          <a:p>
            <a:pPr lvl="0"/>
            <a:endParaRPr lang="en-GB" sz="800" dirty="0"/>
          </a:p>
          <a:p>
            <a:pPr marL="109728">
              <a:defRPr/>
            </a:pPr>
            <a:r>
              <a:rPr lang="en-GB" sz="1200" i="1" dirty="0"/>
              <a:t>			</a:t>
            </a:r>
          </a:p>
          <a:p>
            <a:pPr marL="109728">
              <a:defRPr/>
            </a:pPr>
            <a:r>
              <a:rPr lang="en-GB" sz="1200" i="1" dirty="0"/>
              <a:t>			</a:t>
            </a:r>
            <a:endParaRPr lang="en-GB" sz="1600" dirty="0"/>
          </a:p>
        </p:txBody>
      </p:sp>
      <p:sp>
        <p:nvSpPr>
          <p:cNvPr id="5" name="Rectangle 5">
            <a:extLst>
              <a:ext uri="{FF2B5EF4-FFF2-40B4-BE49-F238E27FC236}">
                <a16:creationId xmlns:a16="http://schemas.microsoft.com/office/drawing/2014/main" id="{62659437-6AD1-4FDB-BD48-6495084653A7}"/>
              </a:ext>
            </a:extLst>
          </p:cNvPr>
          <p:cNvSpPr txBox="1">
            <a:spLocks noChangeArrowheads="1"/>
          </p:cNvSpPr>
          <p:nvPr/>
        </p:nvSpPr>
        <p:spPr>
          <a:xfrm>
            <a:off x="3357780" y="223807"/>
            <a:ext cx="3024336" cy="646348"/>
          </a:xfrm>
          <a:prstGeom prst="rect">
            <a:avLst/>
          </a:prstGeom>
          <a:solidFill>
            <a:srgbClr val="9DCFF1"/>
          </a:solidFill>
          <a:ln>
            <a:solidFill>
              <a:srgbClr val="002060"/>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3500" dirty="0">
                <a:solidFill>
                  <a:srgbClr val="002060"/>
                </a:solidFill>
                <a:latin typeface="Tahoma" panose="020B0604030504040204" pitchFamily="34" charset="0"/>
                <a:ea typeface="Tahoma" panose="020B0604030504040204" pitchFamily="34" charset="0"/>
                <a:cs typeface="Tahoma" panose="020B0604030504040204" pitchFamily="34" charset="0"/>
              </a:rPr>
              <a:t>Reflection</a:t>
            </a:r>
          </a:p>
        </p:txBody>
      </p:sp>
      <p:pic>
        <p:nvPicPr>
          <p:cNvPr id="7" name="Picture 6" descr="A group of people standing in front of a door&#10;&#10;Description automatically generated">
            <a:extLst>
              <a:ext uri="{FF2B5EF4-FFF2-40B4-BE49-F238E27FC236}">
                <a16:creationId xmlns:a16="http://schemas.microsoft.com/office/drawing/2014/main" id="{278934C0-AABF-4626-9308-860AA1468B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6056" y="1250338"/>
            <a:ext cx="3342117" cy="5221417"/>
          </a:xfrm>
          <a:prstGeom prst="rect">
            <a:avLst/>
          </a:prstGeom>
          <a:ln w="31750">
            <a:solidFill>
              <a:srgbClr val="002060"/>
            </a:solidFill>
          </a:ln>
        </p:spPr>
      </p:pic>
    </p:spTree>
    <p:extLst>
      <p:ext uri="{BB962C8B-B14F-4D97-AF65-F5344CB8AC3E}">
        <p14:creationId xmlns:p14="http://schemas.microsoft.com/office/powerpoint/2010/main" val="2180364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FC3C08B2-4864-42C9-A83C-A2DEEF70D2FA}"/>
              </a:ext>
            </a:extLst>
          </p:cNvPr>
          <p:cNvSpPr/>
          <p:nvPr/>
        </p:nvSpPr>
        <p:spPr>
          <a:xfrm>
            <a:off x="539552" y="404664"/>
            <a:ext cx="8064896" cy="6048672"/>
          </a:xfrm>
          <a:prstGeom prst="roundRect">
            <a:avLst/>
          </a:prstGeom>
          <a:solidFill>
            <a:srgbClr val="FFFF99"/>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nSpc>
                <a:spcPct val="90000"/>
              </a:lnSpc>
              <a:spcBef>
                <a:spcPct val="20000"/>
              </a:spcBef>
              <a:buNone/>
              <a:defRPr/>
            </a:pPr>
            <a:endParaRPr lang="en-GB" sz="900" dirty="0">
              <a:solidFill>
                <a:srgbClr val="002060"/>
              </a:solidFill>
            </a:endParaRPr>
          </a:p>
          <a:p>
            <a:pPr marL="109537" indent="0">
              <a:lnSpc>
                <a:spcPct val="90000"/>
              </a:lnSpc>
              <a:spcBef>
                <a:spcPct val="20000"/>
              </a:spcBef>
              <a:buNone/>
              <a:defRPr/>
            </a:pPr>
            <a:r>
              <a:rPr lang="en-GB" sz="3800" dirty="0">
                <a:solidFill>
                  <a:srgbClr val="002060"/>
                </a:solidFill>
              </a:rPr>
              <a:t>Stay in touch with solution focused learning.</a:t>
            </a:r>
          </a:p>
          <a:p>
            <a:pPr marL="109537" indent="0">
              <a:lnSpc>
                <a:spcPct val="90000"/>
              </a:lnSpc>
              <a:spcBef>
                <a:spcPct val="20000"/>
              </a:spcBef>
              <a:buNone/>
              <a:defRPr/>
            </a:pPr>
            <a:r>
              <a:rPr lang="en-GB" sz="3800" dirty="0">
                <a:solidFill>
                  <a:srgbClr val="002060"/>
                </a:solidFill>
              </a:rPr>
              <a:t>You can follow BRIEF, their work and thinking, in a number of ways: </a:t>
            </a:r>
          </a:p>
          <a:p>
            <a:pPr marL="681037" indent="-571500">
              <a:lnSpc>
                <a:spcPct val="90000"/>
              </a:lnSpc>
              <a:spcBef>
                <a:spcPct val="20000"/>
              </a:spcBef>
              <a:buFont typeface="Courier New" panose="02070309020205020404" pitchFamily="49" charset="0"/>
              <a:buChar char="o"/>
              <a:defRPr/>
            </a:pPr>
            <a:r>
              <a:rPr lang="en-GB" sz="3800" dirty="0">
                <a:solidFill>
                  <a:srgbClr val="002060"/>
                </a:solidFill>
              </a:rPr>
              <a:t>Blog: </a:t>
            </a:r>
            <a:r>
              <a:rPr lang="en-GB" sz="3800" dirty="0">
                <a:solidFill>
                  <a:srgbClr val="002060"/>
                </a:solidFill>
                <a:hlinkClick r:id="rId3"/>
              </a:rPr>
              <a:t>http://www.brief.org.uk/blog/</a:t>
            </a:r>
            <a:endParaRPr lang="en-GB" sz="3800" dirty="0">
              <a:solidFill>
                <a:srgbClr val="002060"/>
              </a:solidFill>
            </a:endParaRPr>
          </a:p>
          <a:p>
            <a:pPr marL="681037" indent="-571500">
              <a:lnSpc>
                <a:spcPct val="90000"/>
              </a:lnSpc>
              <a:spcBef>
                <a:spcPct val="20000"/>
              </a:spcBef>
              <a:buFont typeface="Courier New" panose="02070309020205020404" pitchFamily="49" charset="0"/>
              <a:buChar char="o"/>
              <a:defRPr/>
            </a:pPr>
            <a:r>
              <a:rPr lang="en-GB" sz="3800" dirty="0">
                <a:solidFill>
                  <a:srgbClr val="002060"/>
                </a:solidFill>
              </a:rPr>
              <a:t>Twitter: </a:t>
            </a:r>
            <a:r>
              <a:rPr lang="en-GB" sz="3800" dirty="0" err="1">
                <a:solidFill>
                  <a:srgbClr val="002060"/>
                </a:solidFill>
              </a:rPr>
              <a:t>BRIEF@briefsolutions</a:t>
            </a:r>
            <a:endParaRPr lang="en-GB" sz="3800" dirty="0">
              <a:solidFill>
                <a:srgbClr val="002060"/>
              </a:solidFill>
            </a:endParaRPr>
          </a:p>
          <a:p>
            <a:pPr marL="681037" indent="-571500">
              <a:lnSpc>
                <a:spcPct val="90000"/>
              </a:lnSpc>
              <a:spcBef>
                <a:spcPct val="20000"/>
              </a:spcBef>
              <a:buFont typeface="Courier New" panose="02070309020205020404" pitchFamily="49" charset="0"/>
              <a:buChar char="o"/>
              <a:defRPr/>
            </a:pPr>
            <a:r>
              <a:rPr lang="en-GB" sz="3800" dirty="0">
                <a:solidFill>
                  <a:srgbClr val="002060"/>
                </a:solidFill>
              </a:rPr>
              <a:t>Look at YouTube clips by Elliot Connie </a:t>
            </a:r>
            <a:r>
              <a:rPr lang="en-GB" sz="3800" dirty="0">
                <a:solidFill>
                  <a:srgbClr val="002060"/>
                </a:solidFill>
                <a:hlinkClick r:id="rId4"/>
              </a:rPr>
              <a:t>https://www.brief.org.uk</a:t>
            </a:r>
            <a:r>
              <a:rPr lang="en-GB" sz="3800" dirty="0">
                <a:solidFill>
                  <a:srgbClr val="002060"/>
                </a:solidFill>
              </a:rPr>
              <a:t> </a:t>
            </a:r>
          </a:p>
          <a:p>
            <a:pPr marL="109537" indent="0">
              <a:lnSpc>
                <a:spcPct val="90000"/>
              </a:lnSpc>
              <a:spcBef>
                <a:spcPct val="20000"/>
              </a:spcBef>
              <a:buNone/>
              <a:defRPr/>
            </a:pPr>
            <a:endParaRPr lang="en-GB" sz="1000" dirty="0">
              <a:solidFill>
                <a:srgbClr val="002060"/>
              </a:solidFill>
            </a:endParaRPr>
          </a:p>
          <a:p>
            <a:pPr marL="109537" indent="0">
              <a:lnSpc>
                <a:spcPct val="90000"/>
              </a:lnSpc>
              <a:spcBef>
                <a:spcPct val="20000"/>
              </a:spcBef>
              <a:buNone/>
              <a:defRPr/>
            </a:pPr>
            <a:endParaRPr lang="en-GB" sz="1500" dirty="0">
              <a:solidFill>
                <a:srgbClr val="002060"/>
              </a:solidFill>
            </a:endParaRPr>
          </a:p>
        </p:txBody>
      </p:sp>
    </p:spTree>
    <p:extLst>
      <p:ext uri="{BB962C8B-B14F-4D97-AF65-F5344CB8AC3E}">
        <p14:creationId xmlns:p14="http://schemas.microsoft.com/office/powerpoint/2010/main" val="1656498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5"/>
          <p:cNvSpPr>
            <a:spLocks noGrp="1" noChangeArrowheads="1"/>
          </p:cNvSpPr>
          <p:nvPr>
            <p:ph type="body" idx="1"/>
          </p:nvPr>
        </p:nvSpPr>
        <p:spPr>
          <a:xfrm>
            <a:off x="611560" y="1235075"/>
            <a:ext cx="8229600" cy="4525963"/>
          </a:xfrm>
        </p:spPr>
        <p:txBody>
          <a:bodyPr/>
          <a:lstStyle/>
          <a:p>
            <a:pPr marL="69850" indent="0" algn="ctr" eaLnBrk="1" hangingPunct="1">
              <a:buFont typeface="Wingdings 3" charset="2"/>
              <a:buNone/>
            </a:pPr>
            <a:endParaRPr lang="en-US" altLang="en-US" sz="6000" dirty="0"/>
          </a:p>
          <a:p>
            <a:pPr marL="69850" indent="0" eaLnBrk="1" hangingPunct="1">
              <a:buFont typeface="Wingdings 3" charset="2"/>
              <a:buNone/>
            </a:pPr>
            <a:endParaRPr lang="en-US" altLang="en-US" sz="2800" dirty="0"/>
          </a:p>
        </p:txBody>
      </p:sp>
      <p:sp>
        <p:nvSpPr>
          <p:cNvPr id="11" name="Rectangle 5">
            <a:extLst>
              <a:ext uri="{FF2B5EF4-FFF2-40B4-BE49-F238E27FC236}">
                <a16:creationId xmlns:a16="http://schemas.microsoft.com/office/drawing/2014/main" id="{9AE42D9D-0EF2-43F1-9921-CFE7645D0375}"/>
              </a:ext>
            </a:extLst>
          </p:cNvPr>
          <p:cNvSpPr txBox="1">
            <a:spLocks noChangeArrowheads="1"/>
          </p:cNvSpPr>
          <p:nvPr/>
        </p:nvSpPr>
        <p:spPr>
          <a:xfrm>
            <a:off x="485775" y="9779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9850" indent="0" algn="ctr">
              <a:buFont typeface="Wingdings 3" charset="2"/>
              <a:buNone/>
            </a:pPr>
            <a:endParaRPr lang="en-US" altLang="en-US" sz="6200" dirty="0"/>
          </a:p>
          <a:p>
            <a:pPr marL="69850" indent="0" algn="ctr">
              <a:buFont typeface="Wingdings 3" charset="2"/>
              <a:buNone/>
            </a:pPr>
            <a:endParaRPr lang="en-US" altLang="en-US" sz="1900" dirty="0"/>
          </a:p>
        </p:txBody>
      </p:sp>
      <p:pic>
        <p:nvPicPr>
          <p:cNvPr id="1027" name="Picture 3" descr="e3033445-49ee-402a-be1d-015e88f16560@eurprd01">
            <a:extLst>
              <a:ext uri="{FF2B5EF4-FFF2-40B4-BE49-F238E27FC236}">
                <a16:creationId xmlns:a16="http://schemas.microsoft.com/office/drawing/2014/main" id="{5D378274-4665-43D8-86BC-3E70BEB5BD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117" y="1483363"/>
            <a:ext cx="8342633" cy="4067034"/>
          </a:xfrm>
          <a:prstGeom prst="rect">
            <a:avLst/>
          </a:prstGeom>
          <a:noFill/>
          <a:ln w="31750">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10" name="Rectangle 5">
            <a:extLst>
              <a:ext uri="{FF2B5EF4-FFF2-40B4-BE49-F238E27FC236}">
                <a16:creationId xmlns:a16="http://schemas.microsoft.com/office/drawing/2014/main" id="{C1DC2FEC-9789-415F-9B90-C65FDEFF3D32}"/>
              </a:ext>
            </a:extLst>
          </p:cNvPr>
          <p:cNvSpPr txBox="1">
            <a:spLocks noChangeArrowheads="1"/>
          </p:cNvSpPr>
          <p:nvPr/>
        </p:nvSpPr>
        <p:spPr>
          <a:xfrm>
            <a:off x="428626" y="182273"/>
            <a:ext cx="8262778" cy="1076904"/>
          </a:xfrm>
          <a:prstGeom prst="rect">
            <a:avLst/>
          </a:prstGeom>
          <a:solidFill>
            <a:srgbClr val="FFFF99"/>
          </a:solidFill>
          <a:ln>
            <a:solidFill>
              <a:srgbClr val="002060"/>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2900" dirty="0">
                <a:solidFill>
                  <a:schemeClr val="tx2"/>
                </a:solidFill>
                <a:latin typeface="Tahoma" panose="020B0604030504040204" pitchFamily="34" charset="0"/>
                <a:ea typeface="Tahoma" panose="020B0604030504040204" pitchFamily="34" charset="0"/>
                <a:cs typeface="Tahoma" panose="020B0604030504040204" pitchFamily="34" charset="0"/>
              </a:rPr>
              <a:t>PATH is a person-centred and solution-focussed approach for planning and facilitating</a:t>
            </a:r>
          </a:p>
        </p:txBody>
      </p:sp>
      <p:sp>
        <p:nvSpPr>
          <p:cNvPr id="9" name="Rectangle 5">
            <a:extLst>
              <a:ext uri="{FF2B5EF4-FFF2-40B4-BE49-F238E27FC236}">
                <a16:creationId xmlns:a16="http://schemas.microsoft.com/office/drawing/2014/main" id="{259B58C0-04C0-4342-96E0-15817B58D844}"/>
              </a:ext>
            </a:extLst>
          </p:cNvPr>
          <p:cNvSpPr txBox="1">
            <a:spLocks noChangeArrowheads="1"/>
          </p:cNvSpPr>
          <p:nvPr/>
        </p:nvSpPr>
        <p:spPr>
          <a:xfrm>
            <a:off x="400117" y="5728049"/>
            <a:ext cx="8291286" cy="924504"/>
          </a:xfrm>
          <a:prstGeom prst="rect">
            <a:avLst/>
          </a:prstGeom>
          <a:solidFill>
            <a:srgbClr val="FFFF99"/>
          </a:solidFill>
          <a:ln>
            <a:solidFill>
              <a:srgbClr val="002060"/>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2900" dirty="0">
                <a:solidFill>
                  <a:schemeClr val="tx2"/>
                </a:solidFill>
                <a:latin typeface="Tahoma" panose="020B0604030504040204" pitchFamily="34" charset="0"/>
                <a:ea typeface="Tahoma" panose="020B0604030504040204" pitchFamily="34" charset="0"/>
                <a:cs typeface="Tahoma" panose="020B0604030504040204" pitchFamily="34" charset="0"/>
              </a:rPr>
              <a:t>It starts with the preferred future and helps identify goals before looking at ‘now’.</a:t>
            </a:r>
          </a:p>
        </p:txBody>
      </p:sp>
    </p:spTree>
    <p:extLst>
      <p:ext uri="{BB962C8B-B14F-4D97-AF65-F5344CB8AC3E}">
        <p14:creationId xmlns:p14="http://schemas.microsoft.com/office/powerpoint/2010/main" val="3024657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pPr>
              <a:defRPr/>
            </a:pPr>
            <a:fld id="{BA5344C0-AA85-4FF8-BBFB-EF5FB0CAD0ED}" type="slidenum">
              <a:rPr lang="en-US" altLang="en-US"/>
              <a:pPr>
                <a:defRPr/>
              </a:pPr>
              <a:t>23</a:t>
            </a:fld>
            <a:endParaRPr lang="en-US" altLang="en-US"/>
          </a:p>
        </p:txBody>
      </p:sp>
      <p:sp>
        <p:nvSpPr>
          <p:cNvPr id="2051" name="Freeform 1"/>
          <p:cNvSpPr>
            <a:spLocks/>
          </p:cNvSpPr>
          <p:nvPr/>
        </p:nvSpPr>
        <p:spPr bwMode="auto">
          <a:xfrm>
            <a:off x="500063" y="5945188"/>
            <a:ext cx="4940300" cy="920750"/>
          </a:xfrm>
          <a:custGeom>
            <a:avLst/>
            <a:gdLst>
              <a:gd name="T0" fmla="*/ 0 w 21600"/>
              <a:gd name="T1" fmla="*/ 5456 h 21600"/>
              <a:gd name="T2" fmla="*/ 4940300 w 21600"/>
              <a:gd name="T3" fmla="*/ 920750 h 21600"/>
              <a:gd name="T4" fmla="*/ 3668401 w 21600"/>
              <a:gd name="T5" fmla="*/ 920750 h 21600"/>
              <a:gd name="T6" fmla="*/ 686 w 21600"/>
              <a:gd name="T7" fmla="*/ 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128"/>
                </a:moveTo>
                <a:lnTo>
                  <a:pt x="21600" y="21600"/>
                </a:lnTo>
                <a:lnTo>
                  <a:pt x="16039" y="21600"/>
                </a:lnTo>
                <a:lnTo>
                  <a:pt x="3" y="0"/>
                </a:lnTo>
              </a:path>
            </a:pathLst>
          </a:custGeom>
          <a:solidFill>
            <a:schemeClr val="accent1">
              <a:alpha val="39999"/>
            </a:schemeClr>
          </a:solid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GB"/>
          </a:p>
        </p:txBody>
      </p:sp>
      <p:sp>
        <p:nvSpPr>
          <p:cNvPr id="2052" name="Freeform 2"/>
          <p:cNvSpPr>
            <a:spLocks/>
          </p:cNvSpPr>
          <p:nvPr/>
        </p:nvSpPr>
        <p:spPr bwMode="auto">
          <a:xfrm>
            <a:off x="485775" y="5938838"/>
            <a:ext cx="3690938" cy="933450"/>
          </a:xfrm>
          <a:custGeom>
            <a:avLst/>
            <a:gdLst>
              <a:gd name="T0" fmla="*/ 0 w 21600"/>
              <a:gd name="T1" fmla="*/ 0 h 21600"/>
              <a:gd name="T2" fmla="*/ 3690938 w 21600"/>
              <a:gd name="T3" fmla="*/ 928696 h 21600"/>
              <a:gd name="T4" fmla="*/ 2914645 w 21600"/>
              <a:gd name="T5" fmla="*/ 933450 h 21600"/>
              <a:gd name="T6" fmla="*/ 7860 w 21600"/>
              <a:gd name="T7" fmla="*/ 6353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0"/>
                </a:moveTo>
                <a:lnTo>
                  <a:pt x="21600" y="21490"/>
                </a:lnTo>
                <a:lnTo>
                  <a:pt x="17057" y="21600"/>
                </a:lnTo>
                <a:lnTo>
                  <a:pt x="46" y="147"/>
                </a:lnTo>
              </a:path>
            </a:pathLst>
          </a:custGeom>
          <a:solidFill>
            <a:srgbClr val="000000"/>
          </a:solid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GB"/>
          </a:p>
        </p:txBody>
      </p:sp>
      <p:sp>
        <p:nvSpPr>
          <p:cNvPr id="2053" name="AutoShape 3"/>
          <p:cNvSpPr>
            <a:spLocks/>
          </p:cNvSpPr>
          <p:nvPr/>
        </p:nvSpPr>
        <p:spPr bwMode="auto">
          <a:xfrm>
            <a:off x="-4763" y="5791200"/>
            <a:ext cx="3400426" cy="1079500"/>
          </a:xfrm>
          <a:prstGeom prst="rtTriangle">
            <a:avLst/>
          </a:prstGeom>
          <a:blipFill dpi="0" rotWithShape="0">
            <a:blip r:embed="rId3"/>
            <a:srcRect/>
            <a:stretch>
              <a:fillRect/>
            </a:stretch>
          </a:blipFill>
          <a:ln>
            <a:noFill/>
          </a:ln>
          <a:extLst>
            <a:ext uri="{91240B29-F687-4F45-9708-019B960494DF}">
              <a14:hiddenLine xmlns:a14="http://schemas.microsoft.com/office/drawing/2010/main" w="12700" cap="rnd">
                <a:solidFill>
                  <a:schemeClr val="tx1"/>
                </a:solidFill>
                <a:round/>
                <a:headEnd/>
                <a:tailEnd/>
              </a14:hiddenLine>
            </a:ext>
          </a:extLst>
        </p:spPr>
        <p:txBody>
          <a:bodyPr lIns="0" tIns="0" rIns="0" bIns="0"/>
          <a:lstStyle>
            <a:lvl1pPr eaLnBrk="0" hangingPunct="0">
              <a:defRPr sz="4200">
                <a:solidFill>
                  <a:srgbClr val="000000"/>
                </a:solidFill>
                <a:latin typeface="Gill Sans" charset="0"/>
                <a:ea typeface="Heiti SC Light" charset="0"/>
                <a:cs typeface="Heiti SC Light" charset="0"/>
                <a:sym typeface="Gill Sans" charset="0"/>
              </a:defRPr>
            </a:lvl1pPr>
            <a:lvl2pPr marL="742950" indent="-285750" eaLnBrk="0" hangingPunct="0">
              <a:defRPr sz="4200">
                <a:solidFill>
                  <a:srgbClr val="000000"/>
                </a:solidFill>
                <a:latin typeface="Gill Sans" charset="0"/>
                <a:ea typeface="Heiti SC Light" charset="0"/>
                <a:cs typeface="Heiti SC Light" charset="0"/>
                <a:sym typeface="Gill Sans" charset="0"/>
              </a:defRPr>
            </a:lvl2pPr>
            <a:lvl3pPr marL="1143000" indent="-228600" eaLnBrk="0" hangingPunct="0">
              <a:defRPr sz="4200">
                <a:solidFill>
                  <a:srgbClr val="000000"/>
                </a:solidFill>
                <a:latin typeface="Gill Sans" charset="0"/>
                <a:ea typeface="Heiti SC Light" charset="0"/>
                <a:cs typeface="Heiti SC Light" charset="0"/>
                <a:sym typeface="Gill Sans" charset="0"/>
              </a:defRPr>
            </a:lvl3pPr>
            <a:lvl4pPr marL="1600200" indent="-228600" eaLnBrk="0" hangingPunct="0">
              <a:defRPr sz="4200">
                <a:solidFill>
                  <a:srgbClr val="000000"/>
                </a:solidFill>
                <a:latin typeface="Gill Sans" charset="0"/>
                <a:ea typeface="Heiti SC Light" charset="0"/>
                <a:cs typeface="Heiti SC Light" charset="0"/>
                <a:sym typeface="Gill Sans" charset="0"/>
              </a:defRPr>
            </a:lvl4pPr>
            <a:lvl5pPr marL="2057400" indent="-228600" eaLnBrk="0" hangingPunct="0">
              <a:defRPr sz="4200">
                <a:solidFill>
                  <a:srgbClr val="000000"/>
                </a:solidFill>
                <a:latin typeface="Gill Sans" charset="0"/>
                <a:ea typeface="Heiti SC Light" charset="0"/>
                <a:cs typeface="Heiti SC Light"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Heiti SC Light" charset="0"/>
                <a:cs typeface="Heiti SC Light"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Heiti SC Light" charset="0"/>
                <a:cs typeface="Heiti SC Light"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Heiti SC Light" charset="0"/>
                <a:cs typeface="Heiti SC Light"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Heiti SC Light" charset="0"/>
                <a:cs typeface="Heiti SC Light" charset="0"/>
                <a:sym typeface="Gill Sans" charset="0"/>
              </a:defRPr>
            </a:lvl9pPr>
          </a:lstStyle>
          <a:p>
            <a:pPr eaLnBrk="1" hangingPunct="1"/>
            <a:endParaRPr lang="en-GB" altLang="en-US"/>
          </a:p>
        </p:txBody>
      </p:sp>
      <p:sp>
        <p:nvSpPr>
          <p:cNvPr id="2054" name="Line 4"/>
          <p:cNvSpPr>
            <a:spLocks noChangeShapeType="1"/>
          </p:cNvSpPr>
          <p:nvPr/>
        </p:nvSpPr>
        <p:spPr bwMode="auto">
          <a:xfrm>
            <a:off x="-7938" y="5786438"/>
            <a:ext cx="3403601" cy="1084262"/>
          </a:xfrm>
          <a:prstGeom prst="line">
            <a:avLst/>
          </a:prstGeom>
          <a:noFill/>
          <a:ln w="12065">
            <a:solidFill>
              <a:srgbClr val="5EA3B4"/>
            </a:solidFill>
            <a:miter lim="800000"/>
            <a:headEnd/>
            <a:tailEnd/>
          </a:ln>
          <a:extLst>
            <a:ext uri="{909E8E84-426E-40DD-AFC4-6F175D3DCCD1}">
              <a14:hiddenFill xmlns:a14="http://schemas.microsoft.com/office/drawing/2010/main">
                <a:noFill/>
              </a14:hiddenFill>
            </a:ext>
          </a:extLst>
        </p:spPr>
        <p:txBody>
          <a:bodyPr lIns="0" tIns="0" rIns="0" bIns="0"/>
          <a:lstStyle/>
          <a:p>
            <a:endParaRPr lang="en-GB"/>
          </a:p>
        </p:txBody>
      </p:sp>
      <p:pic>
        <p:nvPicPr>
          <p:cNvPr id="2057" name="Picture 7"/>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48264" y="5878357"/>
            <a:ext cx="20447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10" name="Oval 9">
            <a:extLst>
              <a:ext uri="{FF2B5EF4-FFF2-40B4-BE49-F238E27FC236}">
                <a16:creationId xmlns:a16="http://schemas.microsoft.com/office/drawing/2014/main" id="{4B92532D-9653-4D9C-A03E-4CE213CD88EC}"/>
              </a:ext>
            </a:extLst>
          </p:cNvPr>
          <p:cNvSpPr/>
          <p:nvPr/>
        </p:nvSpPr>
        <p:spPr>
          <a:xfrm>
            <a:off x="827584" y="458985"/>
            <a:ext cx="7704856" cy="5187752"/>
          </a:xfrm>
          <a:prstGeom prst="ellipse">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tLang="en-US" sz="5500" dirty="0">
                <a:solidFill>
                  <a:srgbClr val="002060"/>
                </a:solidFill>
              </a:rPr>
              <a:t>Thank you for taking part today.</a:t>
            </a:r>
          </a:p>
          <a:p>
            <a:pPr algn="ctr"/>
            <a:endParaRPr lang="en-GB" altLang="en-US" sz="3000" dirty="0">
              <a:solidFill>
                <a:srgbClr val="002060"/>
              </a:solidFill>
            </a:endParaRPr>
          </a:p>
          <a:p>
            <a:pPr algn="ctr"/>
            <a:r>
              <a:rPr lang="en-GB" altLang="en-US" sz="5500" dirty="0">
                <a:solidFill>
                  <a:srgbClr val="002060"/>
                </a:solidFill>
              </a:rPr>
              <a:t>We really value your feedback  </a:t>
            </a:r>
            <a:r>
              <a:rPr lang="en-GB" altLang="en-US" sz="5500" dirty="0">
                <a:solidFill>
                  <a:srgbClr val="002060"/>
                </a:solidFill>
                <a:sym typeface="Wingdings" panose="05000000000000000000" pitchFamily="2" charset="2"/>
              </a:rPr>
              <a:t></a:t>
            </a:r>
            <a:endParaRPr lang="en-GB" altLang="en-US" sz="5500" dirty="0">
              <a:solidFill>
                <a:srgbClr val="002060"/>
              </a:solidFill>
            </a:endParaRPr>
          </a:p>
          <a:p>
            <a:pPr algn="ctr"/>
            <a:endParaRPr lang="en-GB" dirty="0"/>
          </a:p>
        </p:txBody>
      </p:sp>
    </p:spTree>
    <p:extLst>
      <p:ext uri="{BB962C8B-B14F-4D97-AF65-F5344CB8AC3E}">
        <p14:creationId xmlns:p14="http://schemas.microsoft.com/office/powerpoint/2010/main" val="199780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5"/>
          <p:cNvSpPr>
            <a:spLocks noGrp="1" noChangeArrowheads="1"/>
          </p:cNvSpPr>
          <p:nvPr>
            <p:ph type="body" idx="1"/>
          </p:nvPr>
        </p:nvSpPr>
        <p:spPr>
          <a:xfrm>
            <a:off x="485775" y="1291139"/>
            <a:ext cx="8229600" cy="4438943"/>
          </a:xfrm>
        </p:spPr>
        <p:txBody>
          <a:bodyPr>
            <a:normAutofit/>
          </a:bodyPr>
          <a:lstStyle/>
          <a:p>
            <a:pPr marL="0" indent="0">
              <a:buNone/>
            </a:pPr>
            <a:r>
              <a:rPr lang="en-GB" dirty="0"/>
              <a:t> </a:t>
            </a:r>
          </a:p>
          <a:p>
            <a:pPr marL="69850" indent="0" eaLnBrk="1" hangingPunct="1">
              <a:buFont typeface="Wingdings 3" charset="2"/>
              <a:buNone/>
            </a:pPr>
            <a:endParaRPr lang="en-US" altLang="en-US" sz="4000" dirty="0"/>
          </a:p>
          <a:p>
            <a:pPr marL="69850" indent="0" eaLnBrk="1" hangingPunct="1">
              <a:buFont typeface="Wingdings 3" charset="2"/>
              <a:buNone/>
            </a:pPr>
            <a:endParaRPr lang="en-US" altLang="en-US" sz="2800" dirty="0"/>
          </a:p>
        </p:txBody>
      </p:sp>
      <p:sp>
        <p:nvSpPr>
          <p:cNvPr id="10" name="Rectangle: Rounded Corners 9">
            <a:extLst>
              <a:ext uri="{FF2B5EF4-FFF2-40B4-BE49-F238E27FC236}">
                <a16:creationId xmlns:a16="http://schemas.microsoft.com/office/drawing/2014/main" id="{26D42EB8-6CE5-46CA-9583-ECCA5E4C50E6}"/>
              </a:ext>
            </a:extLst>
          </p:cNvPr>
          <p:cNvSpPr/>
          <p:nvPr/>
        </p:nvSpPr>
        <p:spPr>
          <a:xfrm>
            <a:off x="485775" y="954168"/>
            <a:ext cx="3654177" cy="4597708"/>
          </a:xfrm>
          <a:prstGeom prst="roundRect">
            <a:avLst/>
          </a:prstGeom>
          <a:solidFill>
            <a:srgbClr val="FFFF99"/>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defRPr/>
            </a:pPr>
            <a:r>
              <a:rPr lang="en-GB" sz="2200" dirty="0"/>
              <a:t>   </a:t>
            </a:r>
            <a:endParaRPr lang="en-GB" sz="10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lvl="0"/>
            <a:r>
              <a:rPr lang="en-GB" sz="4000" dirty="0">
                <a:solidFill>
                  <a:schemeClr val="tx2"/>
                </a:solidFill>
              </a:rPr>
              <a:t>Knowing how I got into this situation is absolutely no help in getting me out of it!</a:t>
            </a:r>
          </a:p>
          <a:p>
            <a:endParaRPr lang="en-GB" sz="800" dirty="0"/>
          </a:p>
          <a:p>
            <a:pPr lvl="0"/>
            <a:endParaRPr lang="en-GB" sz="800" dirty="0"/>
          </a:p>
          <a:p>
            <a:pPr marL="109728">
              <a:defRPr/>
            </a:pPr>
            <a:r>
              <a:rPr lang="en-GB" sz="1200" i="1" dirty="0"/>
              <a:t>			</a:t>
            </a:r>
          </a:p>
          <a:p>
            <a:pPr marL="109728">
              <a:defRPr/>
            </a:pPr>
            <a:r>
              <a:rPr lang="en-GB" sz="1200" i="1" dirty="0"/>
              <a:t>			</a:t>
            </a:r>
            <a:endParaRPr lang="en-GB" sz="1600" dirty="0"/>
          </a:p>
        </p:txBody>
      </p:sp>
      <p:pic>
        <p:nvPicPr>
          <p:cNvPr id="3076" name="Picture 4" descr="Image result for cat stuck in a tree">
            <a:extLst>
              <a:ext uri="{FF2B5EF4-FFF2-40B4-BE49-F238E27FC236}">
                <a16:creationId xmlns:a16="http://schemas.microsoft.com/office/drawing/2014/main" id="{E9CC0985-6E22-4B96-B8D0-392F450D30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692696"/>
            <a:ext cx="4413283" cy="5315130"/>
          </a:xfrm>
          <a:prstGeom prst="rect">
            <a:avLst/>
          </a:prstGeom>
          <a:noFill/>
          <a:ln w="34925">
            <a:solidFill>
              <a:schemeClr val="tx2"/>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9048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5"/>
          <p:cNvSpPr>
            <a:spLocks noGrp="1" noChangeArrowheads="1"/>
          </p:cNvSpPr>
          <p:nvPr>
            <p:ph type="body" idx="1"/>
          </p:nvPr>
        </p:nvSpPr>
        <p:spPr>
          <a:xfrm>
            <a:off x="485775" y="1291139"/>
            <a:ext cx="8229600" cy="4438943"/>
          </a:xfrm>
        </p:spPr>
        <p:txBody>
          <a:bodyPr>
            <a:normAutofit/>
          </a:bodyPr>
          <a:lstStyle/>
          <a:p>
            <a:pPr marL="0" indent="0">
              <a:buNone/>
            </a:pPr>
            <a:r>
              <a:rPr lang="en-GB" dirty="0"/>
              <a:t> </a:t>
            </a:r>
          </a:p>
          <a:p>
            <a:pPr marL="69850" indent="0" eaLnBrk="1" hangingPunct="1">
              <a:buFont typeface="Wingdings 3" charset="2"/>
              <a:buNone/>
            </a:pPr>
            <a:endParaRPr lang="en-US" altLang="en-US" sz="4000" dirty="0"/>
          </a:p>
          <a:p>
            <a:pPr marL="69850" indent="0" eaLnBrk="1" hangingPunct="1">
              <a:buFont typeface="Wingdings 3" charset="2"/>
              <a:buNone/>
            </a:pPr>
            <a:endParaRPr lang="en-US" altLang="en-US" sz="2800" dirty="0"/>
          </a:p>
        </p:txBody>
      </p:sp>
      <p:sp>
        <p:nvSpPr>
          <p:cNvPr id="10" name="Rectangle: Rounded Corners 9">
            <a:extLst>
              <a:ext uri="{FF2B5EF4-FFF2-40B4-BE49-F238E27FC236}">
                <a16:creationId xmlns:a16="http://schemas.microsoft.com/office/drawing/2014/main" id="{26D42EB8-6CE5-46CA-9583-ECCA5E4C50E6}"/>
              </a:ext>
            </a:extLst>
          </p:cNvPr>
          <p:cNvSpPr/>
          <p:nvPr/>
        </p:nvSpPr>
        <p:spPr>
          <a:xfrm>
            <a:off x="809810" y="2226111"/>
            <a:ext cx="7758633" cy="4320480"/>
          </a:xfrm>
          <a:prstGeom prst="roundRect">
            <a:avLst/>
          </a:prstGeom>
          <a:solidFill>
            <a:srgbClr val="FFFF99"/>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defRPr/>
            </a:pPr>
            <a:r>
              <a:rPr lang="en-GB" sz="2200" dirty="0"/>
              <a:t>   </a:t>
            </a:r>
            <a:endParaRPr lang="en-GB" sz="10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12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Less interested in the historical causes of problems compared to ‘what works’ in the present and future.</a:t>
            </a:r>
          </a:p>
          <a:p>
            <a:pPr marL="457200" indent="-457200">
              <a:buFont typeface="Courier New" panose="02070309020205020404" pitchFamily="49" charset="0"/>
              <a:buChar char="o"/>
            </a:pPr>
            <a:endParaRPr lang="en-GB" sz="15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Focuses on what’s already working, as the seedlings for future solutions</a:t>
            </a:r>
          </a:p>
          <a:p>
            <a:endParaRPr lang="en-GB" sz="15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Investigates exceptions to the problem - the surprising instances when things go better</a:t>
            </a:r>
          </a:p>
          <a:p>
            <a:endParaRPr lang="en-GB" sz="15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lvl="0"/>
            <a:endParaRPr lang="en-GB" sz="2800" dirty="0"/>
          </a:p>
          <a:p>
            <a:endParaRPr lang="en-GB" sz="800" dirty="0"/>
          </a:p>
          <a:p>
            <a:pPr lvl="0"/>
            <a:endParaRPr lang="en-GB" sz="800" dirty="0"/>
          </a:p>
          <a:p>
            <a:pPr marL="109728">
              <a:defRPr/>
            </a:pPr>
            <a:r>
              <a:rPr lang="en-GB" sz="1200" i="1" dirty="0"/>
              <a:t>			</a:t>
            </a:r>
          </a:p>
          <a:p>
            <a:pPr marL="109728">
              <a:defRPr/>
            </a:pPr>
            <a:r>
              <a:rPr lang="en-GB" sz="1200" i="1" dirty="0"/>
              <a:t>			</a:t>
            </a:r>
            <a:endParaRPr lang="en-GB" sz="1600" dirty="0"/>
          </a:p>
        </p:txBody>
      </p:sp>
      <p:sp>
        <p:nvSpPr>
          <p:cNvPr id="5" name="Rectangle 5">
            <a:extLst>
              <a:ext uri="{FF2B5EF4-FFF2-40B4-BE49-F238E27FC236}">
                <a16:creationId xmlns:a16="http://schemas.microsoft.com/office/drawing/2014/main" id="{321F9290-18C6-4F51-924A-483BDD825875}"/>
              </a:ext>
            </a:extLst>
          </p:cNvPr>
          <p:cNvSpPr txBox="1">
            <a:spLocks noChangeArrowheads="1"/>
          </p:cNvSpPr>
          <p:nvPr/>
        </p:nvSpPr>
        <p:spPr>
          <a:xfrm>
            <a:off x="485775" y="296637"/>
            <a:ext cx="8406705" cy="1662561"/>
          </a:xfrm>
          <a:prstGeom prst="rect">
            <a:avLst/>
          </a:prstGeom>
          <a:solidFill>
            <a:srgbClr val="9DCFF1"/>
          </a:solidFill>
          <a:ln>
            <a:solidFill>
              <a:srgbClr val="002060"/>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Solution Focused Brief Therapy</a:t>
            </a:r>
          </a:p>
          <a:p>
            <a:pPr marL="0" indent="0">
              <a:buNone/>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Milwaukee, Wisconsin </a:t>
            </a:r>
          </a:p>
          <a:p>
            <a:pPr marL="0" indent="0">
              <a:buNone/>
            </a:pPr>
            <a:r>
              <a:rPr lang="en-GB" sz="2800" dirty="0" err="1">
                <a:solidFill>
                  <a:srgbClr val="002060"/>
                </a:solidFill>
                <a:latin typeface="Tahoma" panose="020B0604030504040204" pitchFamily="34" charset="0"/>
                <a:ea typeface="Tahoma" panose="020B0604030504040204" pitchFamily="34" charset="0"/>
                <a:cs typeface="Tahoma" panose="020B0604030504040204" pitchFamily="34" charset="0"/>
              </a:rPr>
              <a:t>Insoo</a:t>
            </a: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 Kim Berg and Steve De Shazer</a:t>
            </a:r>
          </a:p>
          <a:p>
            <a:pPr marL="0" indent="0" algn="ctr">
              <a:buNone/>
            </a:pPr>
            <a:endPar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pic>
        <p:nvPicPr>
          <p:cNvPr id="3" name="Picture 2" descr="A group of people posing for the camera&#10;&#10;Description automatically generated">
            <a:extLst>
              <a:ext uri="{FF2B5EF4-FFF2-40B4-BE49-F238E27FC236}">
                <a16:creationId xmlns:a16="http://schemas.microsoft.com/office/drawing/2014/main" id="{EFA6E43F-9A75-4AFA-8ACA-AB6DDC4A70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6028" y="413542"/>
            <a:ext cx="2247900" cy="1428750"/>
          </a:xfrm>
          <a:prstGeom prst="rect">
            <a:avLst/>
          </a:prstGeom>
        </p:spPr>
      </p:pic>
    </p:spTree>
    <p:extLst>
      <p:ext uri="{BB962C8B-B14F-4D97-AF65-F5344CB8AC3E}">
        <p14:creationId xmlns:p14="http://schemas.microsoft.com/office/powerpoint/2010/main" val="1053785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5"/>
          <p:cNvSpPr>
            <a:spLocks noGrp="1" noChangeArrowheads="1"/>
          </p:cNvSpPr>
          <p:nvPr>
            <p:ph type="body" idx="1"/>
          </p:nvPr>
        </p:nvSpPr>
        <p:spPr>
          <a:xfrm>
            <a:off x="485775" y="1291139"/>
            <a:ext cx="8229600" cy="4438943"/>
          </a:xfrm>
        </p:spPr>
        <p:txBody>
          <a:bodyPr>
            <a:normAutofit/>
          </a:bodyPr>
          <a:lstStyle/>
          <a:p>
            <a:pPr marL="0" indent="0">
              <a:buNone/>
            </a:pPr>
            <a:r>
              <a:rPr lang="en-GB" dirty="0"/>
              <a:t> </a:t>
            </a:r>
          </a:p>
          <a:p>
            <a:pPr marL="69850" indent="0" eaLnBrk="1" hangingPunct="1">
              <a:buFont typeface="Wingdings 3" charset="2"/>
              <a:buNone/>
            </a:pPr>
            <a:endParaRPr lang="en-US" altLang="en-US" sz="4000" dirty="0"/>
          </a:p>
          <a:p>
            <a:pPr marL="69850" indent="0" eaLnBrk="1" hangingPunct="1">
              <a:buFont typeface="Wingdings 3" charset="2"/>
              <a:buNone/>
            </a:pPr>
            <a:endParaRPr lang="en-US" altLang="en-US" sz="2800" dirty="0"/>
          </a:p>
        </p:txBody>
      </p:sp>
      <p:sp>
        <p:nvSpPr>
          <p:cNvPr id="2" name="Speech Bubble: Rectangle with Corners Rounded 1">
            <a:extLst>
              <a:ext uri="{FF2B5EF4-FFF2-40B4-BE49-F238E27FC236}">
                <a16:creationId xmlns:a16="http://schemas.microsoft.com/office/drawing/2014/main" id="{61EDF466-A0DB-41FC-B12A-6B7463D79702}"/>
              </a:ext>
            </a:extLst>
          </p:cNvPr>
          <p:cNvSpPr/>
          <p:nvPr/>
        </p:nvSpPr>
        <p:spPr>
          <a:xfrm>
            <a:off x="971600" y="639323"/>
            <a:ext cx="7488832" cy="4867817"/>
          </a:xfrm>
          <a:prstGeom prst="wedgeRoundRectCallout">
            <a:avLst>
              <a:gd name="adj1" fmla="val -6267"/>
              <a:gd name="adj2" fmla="val 60129"/>
              <a:gd name="adj3" fmla="val 16667"/>
            </a:avLst>
          </a:prstGeom>
          <a:solidFill>
            <a:srgbClr val="9DCF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500" dirty="0">
                <a:solidFill>
                  <a:srgbClr val="002060"/>
                </a:solidFill>
                <a:latin typeface="Tahoma" panose="020B0604030504040204" pitchFamily="34" charset="0"/>
                <a:ea typeface="Tahoma" panose="020B0604030504040204" pitchFamily="34" charset="0"/>
                <a:cs typeface="Tahoma" panose="020B0604030504040204" pitchFamily="34" charset="0"/>
              </a:rPr>
              <a:t>“We’re interested in the problem solved, not the problem that needs solving.” </a:t>
            </a:r>
          </a:p>
          <a:p>
            <a:endParaRPr lang="en-GB" sz="45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en-GB" sz="4500" dirty="0" err="1">
                <a:solidFill>
                  <a:srgbClr val="002060"/>
                </a:solidFill>
                <a:latin typeface="Tahoma" panose="020B0604030504040204" pitchFamily="34" charset="0"/>
                <a:ea typeface="Tahoma" panose="020B0604030504040204" pitchFamily="34" charset="0"/>
                <a:cs typeface="Tahoma" panose="020B0604030504040204" pitchFamily="34" charset="0"/>
              </a:rPr>
              <a:t>Insoo</a:t>
            </a:r>
            <a:r>
              <a:rPr lang="en-GB" sz="4500" dirty="0">
                <a:solidFill>
                  <a:srgbClr val="002060"/>
                </a:solidFill>
                <a:latin typeface="Tahoma" panose="020B0604030504040204" pitchFamily="34" charset="0"/>
                <a:ea typeface="Tahoma" panose="020B0604030504040204" pitchFamily="34" charset="0"/>
                <a:cs typeface="Tahoma" panose="020B0604030504040204" pitchFamily="34" charset="0"/>
              </a:rPr>
              <a:t> Kim Berg</a:t>
            </a:r>
          </a:p>
          <a:p>
            <a:pPr algn="ctr"/>
            <a:endParaRPr lang="en-GB" dirty="0"/>
          </a:p>
        </p:txBody>
      </p:sp>
      <p:pic>
        <p:nvPicPr>
          <p:cNvPr id="1028" name="Picture 4" descr="Image result for picture of insoo kim berg">
            <a:extLst>
              <a:ext uri="{FF2B5EF4-FFF2-40B4-BE49-F238E27FC236}">
                <a16:creationId xmlns:a16="http://schemas.microsoft.com/office/drawing/2014/main" id="{5FF2180B-05D9-45B8-A3DE-71B0CE7D9D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5296" y="4356915"/>
            <a:ext cx="2548855" cy="2300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6379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9">
            <a:extLst>
              <a:ext uri="{FF2B5EF4-FFF2-40B4-BE49-F238E27FC236}">
                <a16:creationId xmlns:a16="http://schemas.microsoft.com/office/drawing/2014/main" id="{2672B846-104A-4987-B94A-7335B838F769}"/>
              </a:ext>
            </a:extLst>
          </p:cNvPr>
          <p:cNvSpPr txBox="1">
            <a:spLocks/>
          </p:cNvSpPr>
          <p:nvPr/>
        </p:nvSpPr>
        <p:spPr>
          <a:xfrm>
            <a:off x="4286485" y="2564904"/>
            <a:ext cx="4608512" cy="3155961"/>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5200" dirty="0"/>
              <a:t>     </a:t>
            </a:r>
            <a:r>
              <a:rPr lang="en-US" sz="5200" dirty="0">
                <a:solidFill>
                  <a:schemeClr val="tx2"/>
                </a:solidFill>
              </a:rPr>
              <a:t>Not where  </a:t>
            </a:r>
          </a:p>
          <a:p>
            <a:pPr marL="0" indent="0">
              <a:buNone/>
            </a:pPr>
            <a:r>
              <a:rPr lang="en-US" sz="5200" dirty="0">
                <a:solidFill>
                  <a:schemeClr val="tx2"/>
                </a:solidFill>
              </a:rPr>
              <a:t>     from?</a:t>
            </a:r>
          </a:p>
          <a:p>
            <a:pPr marL="0" indent="0">
              <a:buNone/>
            </a:pPr>
            <a:endParaRPr lang="en-US" sz="5200" dirty="0"/>
          </a:p>
          <a:p>
            <a:pPr marL="0" indent="0">
              <a:buNone/>
            </a:pPr>
            <a:r>
              <a:rPr lang="en-US" sz="5200" dirty="0">
                <a:solidFill>
                  <a:srgbClr val="FF0000"/>
                </a:solidFill>
              </a:rPr>
              <a:t>    Where to?</a:t>
            </a:r>
          </a:p>
          <a:p>
            <a:pPr marL="0" indent="0">
              <a:buFont typeface="Arial" panose="020B0604020202020204" pitchFamily="34" charset="0"/>
              <a:buNone/>
            </a:pPr>
            <a:endParaRPr lang="en-US" dirty="0"/>
          </a:p>
        </p:txBody>
      </p:sp>
      <p:pic>
        <p:nvPicPr>
          <p:cNvPr id="16" name="Content Placeholder 5">
            <a:extLst>
              <a:ext uri="{FF2B5EF4-FFF2-40B4-BE49-F238E27FC236}">
                <a16:creationId xmlns:a16="http://schemas.microsoft.com/office/drawing/2014/main" id="{D366C894-8C5E-4765-9EA7-AEE05EB738EE}"/>
              </a:ext>
            </a:extLst>
          </p:cNvPr>
          <p:cNvPicPr>
            <a:picLocks noChangeAspect="1"/>
          </p:cNvPicPr>
          <p:nvPr/>
        </p:nvPicPr>
        <p:blipFill>
          <a:blip r:embed="rId3"/>
          <a:stretch>
            <a:fillRect/>
          </a:stretch>
        </p:blipFill>
        <p:spPr>
          <a:xfrm>
            <a:off x="251520" y="2255688"/>
            <a:ext cx="4320480" cy="3188692"/>
          </a:xfrm>
          <a:prstGeom prst="rect">
            <a:avLst/>
          </a:prstGeom>
        </p:spPr>
      </p:pic>
      <p:sp>
        <p:nvSpPr>
          <p:cNvPr id="9" name="Content Placeholder 9">
            <a:extLst>
              <a:ext uri="{FF2B5EF4-FFF2-40B4-BE49-F238E27FC236}">
                <a16:creationId xmlns:a16="http://schemas.microsoft.com/office/drawing/2014/main" id="{3ADDCFBA-D19E-4933-B2A1-C36CC9025920}"/>
              </a:ext>
            </a:extLst>
          </p:cNvPr>
          <p:cNvSpPr txBox="1">
            <a:spLocks/>
          </p:cNvSpPr>
          <p:nvPr/>
        </p:nvSpPr>
        <p:spPr>
          <a:xfrm>
            <a:off x="827584" y="353755"/>
            <a:ext cx="7816353" cy="1491069"/>
          </a:xfrm>
          <a:prstGeom prst="rect">
            <a:avLst/>
          </a:prstGeom>
          <a:solidFill>
            <a:srgbClr val="9DCFF1"/>
          </a:solidFill>
          <a:ln>
            <a:solidFill>
              <a:schemeClr val="tx2"/>
            </a:solid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5200" dirty="0">
                <a:solidFill>
                  <a:schemeClr val="tx2"/>
                </a:solidFill>
              </a:rPr>
              <a:t>Solution-focused approaches look to the preferred end first.</a:t>
            </a: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634349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picture of rear view mirror">
            <a:extLst>
              <a:ext uri="{FF2B5EF4-FFF2-40B4-BE49-F238E27FC236}">
                <a16:creationId xmlns:a16="http://schemas.microsoft.com/office/drawing/2014/main" id="{67360210-9302-4BA0-B0D8-840538A7CA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3392" y="764704"/>
            <a:ext cx="6192688" cy="2952327"/>
          </a:xfrm>
          <a:prstGeom prst="rect">
            <a:avLst/>
          </a:prstGeom>
          <a:noFill/>
          <a:ln w="47625">
            <a:solidFill>
              <a:schemeClr val="accent1"/>
            </a:solidFill>
          </a:ln>
          <a:extLst>
            <a:ext uri="{909E8E84-426E-40DD-AFC4-6F175D3DCCD1}">
              <a14:hiddenFill xmlns:a14="http://schemas.microsoft.com/office/drawing/2010/main">
                <a:solidFill>
                  <a:srgbClr val="FFFFFF"/>
                </a:solidFill>
              </a14:hiddenFill>
            </a:ext>
          </a:extLst>
        </p:spPr>
      </p:pic>
      <p:sp>
        <p:nvSpPr>
          <p:cNvPr id="6" name="Rectangle: Rounded Corners 5">
            <a:extLst>
              <a:ext uri="{FF2B5EF4-FFF2-40B4-BE49-F238E27FC236}">
                <a16:creationId xmlns:a16="http://schemas.microsoft.com/office/drawing/2014/main" id="{F446C4C1-B802-49A4-A759-31052EC7B8E7}"/>
              </a:ext>
            </a:extLst>
          </p:cNvPr>
          <p:cNvSpPr/>
          <p:nvPr/>
        </p:nvSpPr>
        <p:spPr>
          <a:xfrm>
            <a:off x="611560" y="4293096"/>
            <a:ext cx="7816353" cy="1927035"/>
          </a:xfrm>
          <a:prstGeom prst="roundRect">
            <a:avLst/>
          </a:prstGeom>
          <a:solidFill>
            <a:srgbClr val="FFFF99"/>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nSpc>
                <a:spcPct val="90000"/>
              </a:lnSpc>
              <a:spcBef>
                <a:spcPct val="20000"/>
              </a:spcBef>
              <a:buNone/>
              <a:defRPr/>
            </a:pPr>
            <a:endParaRPr lang="en-GB" sz="3000" i="1" dirty="0"/>
          </a:p>
          <a:p>
            <a:pPr marL="109537" indent="0">
              <a:lnSpc>
                <a:spcPct val="90000"/>
              </a:lnSpc>
              <a:spcBef>
                <a:spcPct val="20000"/>
              </a:spcBef>
              <a:buNone/>
              <a:defRPr/>
            </a:pPr>
            <a:r>
              <a:rPr lang="en-GB" sz="3000" i="1" dirty="0">
                <a:solidFill>
                  <a:srgbClr val="002060"/>
                </a:solidFill>
              </a:rPr>
              <a:t> 		</a:t>
            </a:r>
          </a:p>
          <a:p>
            <a:pPr algn="ctr">
              <a:spcBef>
                <a:spcPct val="50000"/>
              </a:spcBef>
            </a:pPr>
            <a:endParaRPr lang="en-GB" altLang="en-US" sz="1500" dirty="0">
              <a:solidFill>
                <a:srgbClr val="002060"/>
              </a:solidFill>
            </a:endParaRPr>
          </a:p>
          <a:p>
            <a:pPr algn="ctr">
              <a:spcBef>
                <a:spcPct val="50000"/>
              </a:spcBef>
            </a:pPr>
            <a:endParaRPr lang="en-GB" altLang="en-US" sz="1500" dirty="0">
              <a:solidFill>
                <a:srgbClr val="002060"/>
              </a:solidFill>
            </a:endParaRPr>
          </a:p>
          <a:p>
            <a:pPr algn="ctr">
              <a:spcBef>
                <a:spcPct val="50000"/>
              </a:spcBef>
            </a:pPr>
            <a:r>
              <a:rPr lang="en-GB" altLang="en-US" sz="4000" dirty="0">
                <a:solidFill>
                  <a:srgbClr val="002060"/>
                </a:solidFill>
              </a:rPr>
              <a:t>Small mirror looking backwards,</a:t>
            </a:r>
          </a:p>
          <a:p>
            <a:pPr algn="ctr">
              <a:spcBef>
                <a:spcPct val="50000"/>
              </a:spcBef>
            </a:pPr>
            <a:r>
              <a:rPr lang="en-GB" altLang="en-US" sz="4000" dirty="0">
                <a:solidFill>
                  <a:srgbClr val="002060"/>
                </a:solidFill>
              </a:rPr>
              <a:t>Large windscreen looking forwards</a:t>
            </a:r>
          </a:p>
          <a:p>
            <a:pPr algn="ctr">
              <a:spcBef>
                <a:spcPct val="50000"/>
              </a:spcBef>
            </a:pPr>
            <a:endParaRPr lang="en-GB" altLang="en-US" sz="4400" dirty="0">
              <a:solidFill>
                <a:srgbClr val="002060"/>
              </a:solidFill>
            </a:endParaRPr>
          </a:p>
          <a:p>
            <a:pPr marL="109537" indent="0">
              <a:lnSpc>
                <a:spcPct val="90000"/>
              </a:lnSpc>
              <a:spcBef>
                <a:spcPct val="20000"/>
              </a:spcBef>
              <a:buNone/>
              <a:defRPr/>
            </a:pPr>
            <a:endParaRPr lang="en-GB" sz="3700" i="1" dirty="0">
              <a:solidFill>
                <a:srgbClr val="002060"/>
              </a:solidFill>
            </a:endParaRPr>
          </a:p>
          <a:p>
            <a:pPr marL="109537" indent="0">
              <a:lnSpc>
                <a:spcPct val="90000"/>
              </a:lnSpc>
              <a:spcBef>
                <a:spcPct val="20000"/>
              </a:spcBef>
              <a:buNone/>
              <a:defRPr/>
            </a:pPr>
            <a:r>
              <a:rPr lang="en-GB" sz="3000" i="1" dirty="0">
                <a:solidFill>
                  <a:srgbClr val="002060"/>
                </a:solidFill>
              </a:rPr>
              <a:t>	</a:t>
            </a:r>
            <a:endParaRPr lang="en-GB" sz="2000" i="1" dirty="0"/>
          </a:p>
        </p:txBody>
      </p:sp>
    </p:spTree>
    <p:extLst>
      <p:ext uri="{BB962C8B-B14F-4D97-AF65-F5344CB8AC3E}">
        <p14:creationId xmlns:p14="http://schemas.microsoft.com/office/powerpoint/2010/main" val="1325242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5"/>
          <p:cNvSpPr>
            <a:spLocks noGrp="1" noChangeArrowheads="1"/>
          </p:cNvSpPr>
          <p:nvPr>
            <p:ph type="body" idx="1"/>
          </p:nvPr>
        </p:nvSpPr>
        <p:spPr>
          <a:xfrm>
            <a:off x="457200" y="1879601"/>
            <a:ext cx="8229600" cy="4525962"/>
          </a:xfrm>
        </p:spPr>
        <p:txBody>
          <a:bodyPr/>
          <a:lstStyle/>
          <a:p>
            <a:pPr marL="69850" indent="0" algn="ctr" eaLnBrk="1" hangingPunct="1">
              <a:buFont typeface="Wingdings 3" charset="2"/>
              <a:buNone/>
            </a:pPr>
            <a:endParaRPr lang="en-US" altLang="en-US" sz="6000" dirty="0"/>
          </a:p>
          <a:p>
            <a:pPr marL="69850" indent="0" eaLnBrk="1" hangingPunct="1">
              <a:buFont typeface="Wingdings 3" charset="2"/>
              <a:buNone/>
            </a:pPr>
            <a:endParaRPr lang="en-US" altLang="en-US" sz="2800" dirty="0"/>
          </a:p>
          <a:p>
            <a:pPr marL="69850" indent="0" eaLnBrk="1" hangingPunct="1">
              <a:buFont typeface="Wingdings 3" charset="2"/>
              <a:buNone/>
            </a:pPr>
            <a:endParaRPr lang="en-US" altLang="en-US" sz="2800" dirty="0"/>
          </a:p>
        </p:txBody>
      </p:sp>
      <p:graphicFrame>
        <p:nvGraphicFramePr>
          <p:cNvPr id="3" name="Table 2"/>
          <p:cNvGraphicFramePr>
            <a:graphicFrameLocks noGrp="1"/>
          </p:cNvGraphicFramePr>
          <p:nvPr>
            <p:extLst/>
          </p:nvPr>
        </p:nvGraphicFramePr>
        <p:xfrm>
          <a:off x="673543" y="1097588"/>
          <a:ext cx="3725349" cy="5307975"/>
        </p:xfrm>
        <a:graphic>
          <a:graphicData uri="http://schemas.openxmlformats.org/drawingml/2006/table">
            <a:tbl>
              <a:tblPr firstRow="1" bandRow="1">
                <a:tableStyleId>{5C22544A-7EE6-4342-B048-85BDC9FD1C3A}</a:tableStyleId>
              </a:tblPr>
              <a:tblGrid>
                <a:gridCol w="3725349">
                  <a:extLst>
                    <a:ext uri="{9D8B030D-6E8A-4147-A177-3AD203B41FA5}">
                      <a16:colId xmlns:a16="http://schemas.microsoft.com/office/drawing/2014/main" val="20000"/>
                    </a:ext>
                  </a:extLst>
                </a:gridCol>
              </a:tblGrid>
              <a:tr h="678451">
                <a:tc>
                  <a:txBody>
                    <a:bodyPr/>
                    <a:lstStyle/>
                    <a:p>
                      <a:r>
                        <a:rPr lang="en-GB" sz="2800" dirty="0"/>
                        <a:t>Problem Focussed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95063">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Tell me about the problem.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95063">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Is there an underlying issue?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639398">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What happened in the past?</a:t>
                      </a:r>
                    </a:p>
                    <a:p>
                      <a:endParaRPr lang="en-GB" sz="2400" dirty="0"/>
                    </a:p>
                    <a:p>
                      <a:endParaRPr lang="en-GB" sz="2400" dirty="0"/>
                    </a:p>
                    <a:p>
                      <a:endParaRPr lang="en-GB" sz="2400" dirty="0"/>
                    </a:p>
                    <a:p>
                      <a:endParaRPr lang="en-GB"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2" name="Table 1">
            <a:extLst>
              <a:ext uri="{FF2B5EF4-FFF2-40B4-BE49-F238E27FC236}">
                <a16:creationId xmlns:a16="http://schemas.microsoft.com/office/drawing/2014/main" id="{EE40D1F1-EA37-48DD-B8DB-9E00160D34BA}"/>
              </a:ext>
            </a:extLst>
          </p:cNvPr>
          <p:cNvGraphicFramePr>
            <a:graphicFrameLocks noGrp="1"/>
          </p:cNvGraphicFramePr>
          <p:nvPr>
            <p:extLst/>
          </p:nvPr>
        </p:nvGraphicFramePr>
        <p:xfrm>
          <a:off x="4615234" y="1087357"/>
          <a:ext cx="3997798" cy="5332834"/>
        </p:xfrm>
        <a:graphic>
          <a:graphicData uri="http://schemas.openxmlformats.org/drawingml/2006/table">
            <a:tbl>
              <a:tblPr firstRow="1" bandRow="1">
                <a:tableStyleId>{5C22544A-7EE6-4342-B048-85BDC9FD1C3A}</a:tableStyleId>
              </a:tblPr>
              <a:tblGrid>
                <a:gridCol w="3997798">
                  <a:extLst>
                    <a:ext uri="{9D8B030D-6E8A-4147-A177-3AD203B41FA5}">
                      <a16:colId xmlns:a16="http://schemas.microsoft.com/office/drawing/2014/main" val="2606643909"/>
                    </a:ext>
                  </a:extLst>
                </a:gridCol>
              </a:tblGrid>
              <a:tr h="681628">
                <a:tc>
                  <a:txBody>
                    <a:bodyPr/>
                    <a:lstStyle/>
                    <a:p>
                      <a:r>
                        <a:rPr lang="en-GB" sz="2800" dirty="0"/>
                        <a:t>Solution Focussed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7208744"/>
                  </a:ext>
                </a:extLst>
              </a:tr>
              <a:tr h="999723">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What would you like to see change?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896117"/>
                  </a:ext>
                </a:extLst>
              </a:tr>
              <a:tr h="999723">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What are you already doing that’s helpful?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7125016"/>
                  </a:ext>
                </a:extLst>
              </a:tr>
              <a:tr h="999723">
                <a:tc>
                  <a:txBody>
                    <a:bodyPr/>
                    <a:lstStyle/>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How would you like it to work?</a:t>
                      </a:r>
                    </a:p>
                    <a:p>
                      <a:endParaRPr lang="en-GB" sz="1200" dirty="0">
                        <a:solidFill>
                          <a:schemeClr val="tx2"/>
                        </a:solidFill>
                        <a:latin typeface="Tahoma" panose="020B0604030504040204" pitchFamily="34" charset="0"/>
                        <a:ea typeface="Tahoma" panose="020B0604030504040204" pitchFamily="34" charset="0"/>
                        <a:cs typeface="Tahoma" panose="020B0604030504040204" pitchFamily="34" charset="0"/>
                      </a:endParaRPr>
                    </a:p>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What will it look like when the problem is resolved?</a:t>
                      </a:r>
                    </a:p>
                    <a:p>
                      <a:endParaRPr lang="en-GB" sz="1200" dirty="0">
                        <a:solidFill>
                          <a:schemeClr val="tx2"/>
                        </a:solidFill>
                        <a:latin typeface="Tahoma" panose="020B0604030504040204" pitchFamily="34" charset="0"/>
                        <a:ea typeface="Tahoma" panose="020B0604030504040204" pitchFamily="34" charset="0"/>
                        <a:cs typeface="Tahoma" panose="020B0604030504040204" pitchFamily="34" charset="0"/>
                      </a:endParaRPr>
                    </a:p>
                    <a:p>
                      <a:r>
                        <a:rPr lang="en-GB" sz="2400" dirty="0">
                          <a:solidFill>
                            <a:schemeClr val="tx2"/>
                          </a:solidFill>
                          <a:latin typeface="Tahoma" panose="020B0604030504040204" pitchFamily="34" charset="0"/>
                          <a:ea typeface="Tahoma" panose="020B0604030504040204" pitchFamily="34" charset="0"/>
                          <a:cs typeface="Tahoma" panose="020B0604030504040204" pitchFamily="34" charset="0"/>
                        </a:rPr>
                        <a:t>How would you or other people be behaving?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3207700"/>
                  </a:ext>
                </a:extLst>
              </a:tr>
            </a:tbl>
          </a:graphicData>
        </a:graphic>
      </p:graphicFrame>
      <p:sp>
        <p:nvSpPr>
          <p:cNvPr id="10" name="Content Placeholder 9">
            <a:extLst>
              <a:ext uri="{FF2B5EF4-FFF2-40B4-BE49-F238E27FC236}">
                <a16:creationId xmlns:a16="http://schemas.microsoft.com/office/drawing/2014/main" id="{B3E95D6F-784C-4F4D-B5A4-DB9DCB97F5B7}"/>
              </a:ext>
            </a:extLst>
          </p:cNvPr>
          <p:cNvSpPr txBox="1">
            <a:spLocks/>
          </p:cNvSpPr>
          <p:nvPr/>
        </p:nvSpPr>
        <p:spPr>
          <a:xfrm>
            <a:off x="2331244" y="260648"/>
            <a:ext cx="4211113" cy="625495"/>
          </a:xfrm>
          <a:prstGeom prst="rect">
            <a:avLst/>
          </a:prstGeom>
          <a:solidFill>
            <a:srgbClr val="9DCFF1"/>
          </a:solidFill>
          <a:ln>
            <a:solidFill>
              <a:schemeClr val="tx2"/>
            </a:solidFill>
          </a:ln>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5200" dirty="0">
                <a:solidFill>
                  <a:schemeClr val="tx2"/>
                </a:solidFill>
              </a:rPr>
              <a:t>Questioning is key </a:t>
            </a: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4920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5"/>
          <p:cNvSpPr>
            <a:spLocks noGrp="1" noChangeArrowheads="1"/>
          </p:cNvSpPr>
          <p:nvPr>
            <p:ph type="body" idx="1"/>
          </p:nvPr>
        </p:nvSpPr>
        <p:spPr>
          <a:xfrm>
            <a:off x="485775" y="1291139"/>
            <a:ext cx="8229600" cy="4438943"/>
          </a:xfrm>
        </p:spPr>
        <p:txBody>
          <a:bodyPr>
            <a:normAutofit/>
          </a:bodyPr>
          <a:lstStyle/>
          <a:p>
            <a:pPr marL="0" indent="0">
              <a:buNone/>
            </a:pPr>
            <a:r>
              <a:rPr lang="en-GB" dirty="0"/>
              <a:t> </a:t>
            </a:r>
          </a:p>
          <a:p>
            <a:pPr marL="69850" indent="0" eaLnBrk="1" hangingPunct="1">
              <a:buFont typeface="Wingdings 3" charset="2"/>
              <a:buNone/>
            </a:pPr>
            <a:endParaRPr lang="en-US" altLang="en-US" sz="4000" dirty="0"/>
          </a:p>
          <a:p>
            <a:pPr marL="69850" indent="0" eaLnBrk="1" hangingPunct="1">
              <a:buFont typeface="Wingdings 3" charset="2"/>
              <a:buNone/>
            </a:pPr>
            <a:endParaRPr lang="en-US" altLang="en-US" sz="2800" dirty="0"/>
          </a:p>
        </p:txBody>
      </p:sp>
      <p:sp>
        <p:nvSpPr>
          <p:cNvPr id="10" name="Rectangle: Rounded Corners 9">
            <a:extLst>
              <a:ext uri="{FF2B5EF4-FFF2-40B4-BE49-F238E27FC236}">
                <a16:creationId xmlns:a16="http://schemas.microsoft.com/office/drawing/2014/main" id="{26D42EB8-6CE5-46CA-9583-ECCA5E4C50E6}"/>
              </a:ext>
            </a:extLst>
          </p:cNvPr>
          <p:cNvSpPr/>
          <p:nvPr/>
        </p:nvSpPr>
        <p:spPr>
          <a:xfrm>
            <a:off x="485775" y="1132374"/>
            <a:ext cx="8229600" cy="5335297"/>
          </a:xfrm>
          <a:prstGeom prst="roundRect">
            <a:avLst/>
          </a:prstGeom>
          <a:solidFill>
            <a:srgbClr val="FFFF99"/>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defRPr/>
            </a:pPr>
            <a:r>
              <a:rPr lang="en-GB" sz="2200" dirty="0"/>
              <a:t>   </a:t>
            </a:r>
            <a:endParaRPr lang="en-GB" sz="10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endParaRPr lang="en-GB" sz="12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r>
              <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rPr>
              <a:t>Sees every conversation as an opportunity for positive change &amp; provides a chance to reflect</a:t>
            </a:r>
          </a:p>
          <a:p>
            <a:endParaRPr lang="en-GB" sz="1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r>
              <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rPr>
              <a:t>Believes families already have resources and strengths to address problems.</a:t>
            </a:r>
          </a:p>
          <a:p>
            <a:endParaRPr lang="en-GB" sz="17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r>
              <a:rPr lang="en-GB" sz="2700" b="1" dirty="0">
                <a:solidFill>
                  <a:srgbClr val="002060"/>
                </a:solidFill>
                <a:latin typeface="Tahoma" panose="020B0604030504040204" pitchFamily="34" charset="0"/>
                <a:ea typeface="Tahoma" panose="020B0604030504040204" pitchFamily="34" charset="0"/>
                <a:cs typeface="Tahoma" panose="020B0604030504040204" pitchFamily="34" charset="0"/>
              </a:rPr>
              <a:t>Notices</a:t>
            </a:r>
            <a:r>
              <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rPr>
              <a:t> and </a:t>
            </a:r>
            <a:r>
              <a:rPr lang="en-GB" sz="2700" b="1" dirty="0">
                <a:solidFill>
                  <a:srgbClr val="002060"/>
                </a:solidFill>
                <a:latin typeface="Tahoma" panose="020B0604030504040204" pitchFamily="34" charset="0"/>
                <a:ea typeface="Tahoma" panose="020B0604030504040204" pitchFamily="34" charset="0"/>
                <a:cs typeface="Tahoma" panose="020B0604030504040204" pitchFamily="34" charset="0"/>
              </a:rPr>
              <a:t>reinforces</a:t>
            </a:r>
            <a:r>
              <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rPr>
              <a:t> these positive qualities and aims to build on these.</a:t>
            </a:r>
          </a:p>
          <a:p>
            <a:pPr lvl="0"/>
            <a:endParaRPr lang="en-GB" sz="1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lvl="0" indent="-457200">
              <a:buFont typeface="Courier New" panose="02070309020205020404" pitchFamily="49" charset="0"/>
              <a:buChar char="o"/>
            </a:pPr>
            <a:r>
              <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rPr>
              <a:t>Helps families see what they </a:t>
            </a:r>
            <a:r>
              <a:rPr lang="en-GB" sz="2700" b="1" i="1" dirty="0">
                <a:solidFill>
                  <a:srgbClr val="002060"/>
                </a:solidFill>
                <a:latin typeface="Tahoma" panose="020B0604030504040204" pitchFamily="34" charset="0"/>
                <a:ea typeface="Tahoma" panose="020B0604030504040204" pitchFamily="34" charset="0"/>
                <a:cs typeface="Tahoma" panose="020B0604030504040204" pitchFamily="34" charset="0"/>
              </a:rPr>
              <a:t>can</a:t>
            </a:r>
            <a:r>
              <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rPr>
              <a:t> do rather than focussing on what they can’t.</a:t>
            </a:r>
          </a:p>
          <a:p>
            <a:pPr marL="457200" lvl="0" indent="-457200">
              <a:buFont typeface="Courier New" panose="02070309020205020404" pitchFamily="49" charset="0"/>
              <a:buChar char="o"/>
            </a:pPr>
            <a:endParaRPr lang="en-GB" sz="17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indent="-457200">
              <a:buFont typeface="Courier New" panose="02070309020205020404" pitchFamily="49" charset="0"/>
              <a:buChar char="o"/>
            </a:pPr>
            <a:r>
              <a:rPr lang="en-GB" sz="2700" dirty="0">
                <a:solidFill>
                  <a:srgbClr val="002060"/>
                </a:solidFill>
                <a:latin typeface="Tahoma" panose="020B0604030504040204" pitchFamily="34" charset="0"/>
                <a:ea typeface="Tahoma" panose="020B0604030504040204" pitchFamily="34" charset="0"/>
                <a:cs typeface="Tahoma" panose="020B0604030504040204" pitchFamily="34" charset="0"/>
              </a:rPr>
              <a:t>Asks questions rather than ‘selling answers’</a:t>
            </a:r>
          </a:p>
          <a:p>
            <a:pPr lvl="0"/>
            <a:endParaRPr lang="en-GB" sz="2800" dirty="0"/>
          </a:p>
          <a:p>
            <a:endParaRPr lang="en-GB" sz="800" dirty="0"/>
          </a:p>
          <a:p>
            <a:pPr lvl="0"/>
            <a:endParaRPr lang="en-GB" sz="800" dirty="0"/>
          </a:p>
          <a:p>
            <a:pPr marL="109728">
              <a:defRPr/>
            </a:pPr>
            <a:r>
              <a:rPr lang="en-GB" sz="1200" i="1" dirty="0"/>
              <a:t>			</a:t>
            </a:r>
          </a:p>
          <a:p>
            <a:pPr marL="109728">
              <a:defRPr/>
            </a:pPr>
            <a:r>
              <a:rPr lang="en-GB" sz="1200" i="1" dirty="0"/>
              <a:t>			</a:t>
            </a:r>
            <a:endParaRPr lang="en-GB" sz="1600" dirty="0"/>
          </a:p>
        </p:txBody>
      </p:sp>
      <p:sp>
        <p:nvSpPr>
          <p:cNvPr id="5" name="Rectangle 5">
            <a:extLst>
              <a:ext uri="{FF2B5EF4-FFF2-40B4-BE49-F238E27FC236}">
                <a16:creationId xmlns:a16="http://schemas.microsoft.com/office/drawing/2014/main" id="{321F9290-18C6-4F51-924A-483BDD825875}"/>
              </a:ext>
            </a:extLst>
          </p:cNvPr>
          <p:cNvSpPr txBox="1">
            <a:spLocks noChangeArrowheads="1"/>
          </p:cNvSpPr>
          <p:nvPr/>
        </p:nvSpPr>
        <p:spPr>
          <a:xfrm>
            <a:off x="1907704" y="235067"/>
            <a:ext cx="5040560" cy="646348"/>
          </a:xfrm>
          <a:prstGeom prst="rect">
            <a:avLst/>
          </a:prstGeom>
          <a:solidFill>
            <a:srgbClr val="9DCFF1"/>
          </a:solidFill>
          <a:ln>
            <a:solidFill>
              <a:srgbClr val="002060"/>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2800" dirty="0">
                <a:solidFill>
                  <a:srgbClr val="002060"/>
                </a:solidFill>
                <a:latin typeface="Tahoma" panose="020B0604030504040204" pitchFamily="34" charset="0"/>
                <a:ea typeface="Tahoma" panose="020B0604030504040204" pitchFamily="34" charset="0"/>
                <a:cs typeface="Tahoma" panose="020B0604030504040204" pitchFamily="34" charset="0"/>
              </a:rPr>
              <a:t>The Basis of SF Questioning</a:t>
            </a:r>
          </a:p>
        </p:txBody>
      </p:sp>
    </p:spTree>
    <p:extLst>
      <p:ext uri="{BB962C8B-B14F-4D97-AF65-F5344CB8AC3E}">
        <p14:creationId xmlns:p14="http://schemas.microsoft.com/office/powerpoint/2010/main" val="782284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939</TotalTime>
  <Words>2425</Words>
  <Application>Microsoft Office PowerPoint</Application>
  <PresentationFormat>On-screen Show (4:3)</PresentationFormat>
  <Paragraphs>390</Paragraphs>
  <Slides>23</Slides>
  <Notes>23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Calibri</vt:lpstr>
      <vt:lpstr>Courier New</vt:lpstr>
      <vt:lpstr>Gill Sans</vt:lpstr>
      <vt:lpstr>Heiti SC Light</vt:lpstr>
      <vt:lpstr>Tahoma</vt:lpstr>
      <vt:lpstr>Wingdings</vt:lpstr>
      <vt:lpstr>Wingdings 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Customer Service Direct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Meetings Matter.</dc:title>
  <dc:creator>fordsg</dc:creator>
  <cp:lastModifiedBy>Jenny Wilson</cp:lastModifiedBy>
  <cp:revision>96</cp:revision>
  <dcterms:created xsi:type="dcterms:W3CDTF">2015-11-27T17:07:01Z</dcterms:created>
  <dcterms:modified xsi:type="dcterms:W3CDTF">2020-10-05T19:03:54Z</dcterms:modified>
</cp:coreProperties>
</file>